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5"/>
  </p:notesMasterIdLst>
  <p:sldIdLst>
    <p:sldId id="256" r:id="rId2"/>
    <p:sldId id="280" r:id="rId3"/>
    <p:sldId id="281" r:id="rId4"/>
    <p:sldId id="282" r:id="rId5"/>
    <p:sldId id="284" r:id="rId6"/>
    <p:sldId id="279" r:id="rId7"/>
    <p:sldId id="285" r:id="rId8"/>
    <p:sldId id="260" r:id="rId9"/>
    <p:sldId id="261" r:id="rId10"/>
    <p:sldId id="262" r:id="rId11"/>
    <p:sldId id="264" r:id="rId12"/>
    <p:sldId id="265" r:id="rId13"/>
    <p:sldId id="286" r:id="rId14"/>
    <p:sldId id="263" r:id="rId15"/>
    <p:sldId id="277" r:id="rId16"/>
    <p:sldId id="278" r:id="rId17"/>
    <p:sldId id="287" r:id="rId18"/>
    <p:sldId id="266" r:id="rId19"/>
    <p:sldId id="267" r:id="rId20"/>
    <p:sldId id="268" r:id="rId21"/>
    <p:sldId id="269" r:id="rId22"/>
    <p:sldId id="270" r:id="rId23"/>
    <p:sldId id="288" r:id="rId24"/>
  </p:sldIdLst>
  <p:sldSz cx="12192000" cy="6858000"/>
  <p:notesSz cx="6858000" cy="9144000"/>
  <p:defaultText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6" autoAdjust="0"/>
    <p:restoredTop sz="91147" autoAdjust="0"/>
  </p:normalViewPr>
  <p:slideViewPr>
    <p:cSldViewPr snapToGrid="0">
      <p:cViewPr varScale="1">
        <p:scale>
          <a:sx n="84" d="100"/>
          <a:sy n="84" d="100"/>
        </p:scale>
        <p:origin x="77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B Yekan" panose="00000400000000000000" pitchFamily="2" charset="-78"/>
              </a:defRPr>
            </a:pPr>
            <a:r>
              <a:rPr lang="fa-IR" dirty="0" smtClean="0"/>
              <a:t>مقایسه</a:t>
            </a:r>
            <a:r>
              <a:rPr lang="fa-IR" baseline="0" dirty="0" smtClean="0"/>
              <a:t> واکنش کاربران</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B Yekan" panose="00000400000000000000" pitchFamily="2" charset="-78"/>
            </a:defRPr>
          </a:pPr>
          <a:endParaRPr lang="fa-IR"/>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dLbl>
              <c:idx val="0"/>
              <c:layout/>
              <c:showLegendKey val="0"/>
              <c:showVal val="0"/>
              <c:showCatName val="1"/>
              <c:showSerName val="0"/>
              <c:showPercent val="1"/>
              <c:showBubbleSize val="0"/>
              <c:extLst>
                <c:ext xmlns:c15="http://schemas.microsoft.com/office/drawing/2012/chart" uri="{CE6537A1-D6FC-4f65-9D91-7224C49458BB}">
                  <c15:layout>
                    <c:manualLayout>
                      <c:w val="0.33288726723111983"/>
                      <c:h val="0.21470224724826001"/>
                    </c:manualLayout>
                  </c15:layout>
                </c:ext>
              </c:extLst>
            </c:dLbl>
            <c:dLbl>
              <c:idx val="1"/>
              <c:layout/>
              <c:showLegendKey val="0"/>
              <c:showVal val="0"/>
              <c:showCatName val="1"/>
              <c:showSerName val="0"/>
              <c:showPercent val="1"/>
              <c:showBubbleSize val="0"/>
              <c:extLst>
                <c:ext xmlns:c15="http://schemas.microsoft.com/office/drawing/2012/chart" uri="{CE6537A1-D6FC-4f65-9D91-7224C49458BB}">
                  <c15:layout>
                    <c:manualLayout>
                      <c:w val="0.4307374531509483"/>
                      <c:h val="0.21470224724826001"/>
                    </c:manualLayout>
                  </c15:layout>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B Yekan" panose="00000400000000000000" pitchFamily="2" charset="-78"/>
                  </a:defRPr>
                </a:pPr>
                <a:endParaRPr lang="fa-IR"/>
              </a:p>
            </c:txPr>
            <c:showLegendKey val="0"/>
            <c:showVal val="0"/>
            <c:showCatName val="1"/>
            <c:showSerName val="0"/>
            <c:showPercent val="1"/>
            <c:showBubbleSize val="0"/>
            <c:showLeaderLines val="0"/>
            <c:extLst>
              <c:ext xmlns:c15="http://schemas.microsoft.com/office/drawing/2012/chart" uri="{CE6537A1-D6FC-4f65-9D91-7224C49458BB}"/>
            </c:extLst>
          </c:dLbls>
          <c:cat>
            <c:strRef>
              <c:f>Sheet1!$A$2:$A$3</c:f>
              <c:strCache>
                <c:ptCount val="2"/>
                <c:pt idx="0">
                  <c:v>حداقل یکبار بازکرده‌اند</c:v>
                </c:pt>
                <c:pt idx="1">
                  <c:v>هیچ نوتیفی را باز نکرده‌اند</c:v>
                </c:pt>
              </c:strCache>
            </c:strRef>
          </c:cat>
          <c:val>
            <c:numRef>
              <c:f>Sheet1!$B$2:$B$3</c:f>
              <c:numCache>
                <c:formatCode>General</c:formatCode>
                <c:ptCount val="2"/>
                <c:pt idx="0">
                  <c:v>65.53</c:v>
                </c:pt>
                <c:pt idx="1">
                  <c:v>34.47</c:v>
                </c:pt>
              </c:numCache>
            </c:numRef>
          </c:val>
        </c:ser>
        <c:dLbls>
          <c:showLegendKey val="0"/>
          <c:showVal val="0"/>
          <c:showCatName val="1"/>
          <c:showSerName val="0"/>
          <c:showPercent val="1"/>
          <c:showBubbleSize val="0"/>
          <c:showLeaderLines val="0"/>
        </c:dLbls>
        <c:firstSliceAng val="0"/>
        <c:holeSize val="50"/>
      </c:doughnutChart>
      <c:spPr>
        <a:noFill/>
        <a:ln>
          <a:noFill/>
        </a:ln>
        <a:effectLst/>
      </c:spPr>
    </c:plotArea>
    <c:plotVisOnly val="1"/>
    <c:dispBlanksAs val="gap"/>
    <c:showDLblsOverMax val="0"/>
  </c:chart>
  <c:spPr>
    <a:noFill/>
    <a:ln>
      <a:noFill/>
    </a:ln>
    <a:effectLst/>
  </c:spPr>
  <c:txPr>
    <a:bodyPr/>
    <a:lstStyle/>
    <a:p>
      <a:pPr>
        <a:defRPr>
          <a:cs typeface="B Yekan" panose="00000400000000000000" pitchFamily="2" charset="-78"/>
        </a:defRPr>
      </a:pPr>
      <a:endParaRPr lang="fa-I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B Yekan" panose="00000400000000000000" pitchFamily="2" charset="-78"/>
              </a:defRPr>
            </a:pPr>
            <a:r>
              <a:rPr lang="fa-IR"/>
              <a:t>حجم نوتیف‌های باز شده/رد شده</a:t>
            </a:r>
            <a:endParaRPr lang="en-US"/>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B Yekan" panose="00000400000000000000" pitchFamily="2" charset="-78"/>
            </a:defRPr>
          </a:pPr>
          <a:endParaRPr lang="fa-IR"/>
        </a:p>
      </c:txPr>
    </c:title>
    <c:autoTitleDeleted val="0"/>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Lbls>
            <c:dLbl>
              <c:idx val="0"/>
              <c:layout/>
              <c:showLegendKey val="0"/>
              <c:showVal val="0"/>
              <c:showCatName val="1"/>
              <c:showSerName val="0"/>
              <c:showPercent val="1"/>
              <c:showBubbleSize val="0"/>
              <c:extLst>
                <c:ext xmlns:c15="http://schemas.microsoft.com/office/drawing/2012/chart" uri="{CE6537A1-D6FC-4f65-9D91-7224C49458BB}">
                  <c15:layout>
                    <c:manualLayout>
                      <c:w val="0.26752690972222221"/>
                      <c:h val="0.16887031249999995"/>
                    </c:manualLayout>
                  </c15:layout>
                </c:ext>
              </c:extLst>
            </c:dLbl>
            <c:dLbl>
              <c:idx val="1"/>
              <c:layout/>
              <c:showLegendKey val="0"/>
              <c:showVal val="0"/>
              <c:showCatName val="1"/>
              <c:showSerName val="0"/>
              <c:showPercent val="1"/>
              <c:showBubbleSize val="0"/>
              <c:extLst>
                <c:ext xmlns:c15="http://schemas.microsoft.com/office/drawing/2012/chart" uri="{CE6537A1-D6FC-4f65-9D91-7224C49458BB}">
                  <c15:layout>
                    <c:manualLayout>
                      <c:w val="0.28194670138888889"/>
                      <c:h val="0.16887031249999995"/>
                    </c:manualLayout>
                  </c15:layout>
                </c:ext>
              </c:extLst>
            </c:dLbl>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B Yekan" panose="00000400000000000000" pitchFamily="2" charset="-78"/>
                  </a:defRPr>
                </a:pPr>
                <a:endParaRPr lang="fa-IR"/>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نوتیف‌های رد شده</c:v>
                </c:pt>
                <c:pt idx="1">
                  <c:v>نوتیف‌های باز شده</c:v>
                </c:pt>
              </c:strCache>
            </c:strRef>
          </c:cat>
          <c:val>
            <c:numRef>
              <c:f>Sheet1!$B$2:$B$3</c:f>
              <c:numCache>
                <c:formatCode>General</c:formatCode>
                <c:ptCount val="2"/>
                <c:pt idx="0">
                  <c:v>93.43</c:v>
                </c:pt>
                <c:pt idx="1">
                  <c:v>6.57</c:v>
                </c:pt>
              </c:numCache>
            </c:numRef>
          </c:val>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cs typeface="B Yekan" panose="00000400000000000000" pitchFamily="2" charset="-78"/>
        </a:defRPr>
      </a:pPr>
      <a:endParaRPr lang="fa-I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981DC616-B35D-45D5-8F02-C469BC98C673}" type="datetimeFigureOut">
              <a:rPr lang="fa-IR" smtClean="0"/>
              <a:t>24/08/1439</a:t>
            </a:fld>
            <a:endParaRPr lang="fa-I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DFC4E49-C4C1-4500-B744-C60234D212B4}" type="slidenum">
              <a:rPr lang="fa-IR" smtClean="0"/>
              <a:t>‹#›</a:t>
            </a:fld>
            <a:endParaRPr lang="fa-IR"/>
          </a:p>
        </p:txBody>
      </p:sp>
    </p:spTree>
    <p:extLst>
      <p:ext uri="{BB962C8B-B14F-4D97-AF65-F5344CB8AC3E}">
        <p14:creationId xmlns:p14="http://schemas.microsoft.com/office/powerpoint/2010/main" val="273823878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CDFC4E49-C4C1-4500-B744-C60234D212B4}" type="slidenum">
              <a:rPr lang="fa-IR" smtClean="0"/>
              <a:t>1</a:t>
            </a:fld>
            <a:endParaRPr lang="fa-IR"/>
          </a:p>
        </p:txBody>
      </p:sp>
    </p:spTree>
    <p:extLst>
      <p:ext uri="{BB962C8B-B14F-4D97-AF65-F5344CB8AC3E}">
        <p14:creationId xmlns:p14="http://schemas.microsoft.com/office/powerpoint/2010/main" val="8940973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CDFC4E49-C4C1-4500-B744-C60234D212B4}" type="slidenum">
              <a:rPr lang="fa-IR" smtClean="0"/>
              <a:t>6</a:t>
            </a:fld>
            <a:endParaRPr lang="fa-IR"/>
          </a:p>
        </p:txBody>
      </p:sp>
    </p:spTree>
    <p:extLst>
      <p:ext uri="{BB962C8B-B14F-4D97-AF65-F5344CB8AC3E}">
        <p14:creationId xmlns:p14="http://schemas.microsoft.com/office/powerpoint/2010/main" val="3363939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CDFC4E49-C4C1-4500-B744-C60234D212B4}" type="slidenum">
              <a:rPr lang="fa-IR" smtClean="0"/>
              <a:t>8</a:t>
            </a:fld>
            <a:endParaRPr lang="fa-IR"/>
          </a:p>
        </p:txBody>
      </p:sp>
    </p:spTree>
    <p:extLst>
      <p:ext uri="{BB962C8B-B14F-4D97-AF65-F5344CB8AC3E}">
        <p14:creationId xmlns:p14="http://schemas.microsoft.com/office/powerpoint/2010/main" val="17617490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CDFC4E49-C4C1-4500-B744-C60234D212B4}" type="slidenum">
              <a:rPr lang="fa-IR" smtClean="0"/>
              <a:t>12</a:t>
            </a:fld>
            <a:endParaRPr lang="fa-IR"/>
          </a:p>
        </p:txBody>
      </p:sp>
    </p:spTree>
    <p:extLst>
      <p:ext uri="{BB962C8B-B14F-4D97-AF65-F5344CB8AC3E}">
        <p14:creationId xmlns:p14="http://schemas.microsoft.com/office/powerpoint/2010/main" val="2790780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CDFC4E49-C4C1-4500-B744-C60234D212B4}" type="slidenum">
              <a:rPr lang="fa-IR" smtClean="0"/>
              <a:t>23</a:t>
            </a:fld>
            <a:endParaRPr lang="fa-IR"/>
          </a:p>
        </p:txBody>
      </p:sp>
    </p:spTree>
    <p:extLst>
      <p:ext uri="{BB962C8B-B14F-4D97-AF65-F5344CB8AC3E}">
        <p14:creationId xmlns:p14="http://schemas.microsoft.com/office/powerpoint/2010/main" val="2081148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a-I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a-IR"/>
          </a:p>
        </p:txBody>
      </p:sp>
      <p:sp>
        <p:nvSpPr>
          <p:cNvPr id="4" name="Date Placeholder 3"/>
          <p:cNvSpPr>
            <a:spLocks noGrp="1"/>
          </p:cNvSpPr>
          <p:nvPr>
            <p:ph type="dt" sz="half" idx="10"/>
          </p:nvPr>
        </p:nvSpPr>
        <p:spPr/>
        <p:txBody>
          <a:bodyPr/>
          <a:lstStyle/>
          <a:p>
            <a:fld id="{5298ABA1-A45F-44E6-9127-E30E2A732519}" type="datetimeFigureOut">
              <a:rPr lang="fa-IR" smtClean="0"/>
              <a:t>24/08/1439</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CACB248-7311-43AF-A351-75D3F5BC0F9A}" type="slidenum">
              <a:rPr lang="fa-IR" smtClean="0"/>
              <a:t>‹#›</a:t>
            </a:fld>
            <a:endParaRPr lang="fa-IR"/>
          </a:p>
        </p:txBody>
      </p:sp>
    </p:spTree>
    <p:extLst>
      <p:ext uri="{BB962C8B-B14F-4D97-AF65-F5344CB8AC3E}">
        <p14:creationId xmlns:p14="http://schemas.microsoft.com/office/powerpoint/2010/main" val="38730092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5298ABA1-A45F-44E6-9127-E30E2A732519}" type="datetimeFigureOut">
              <a:rPr lang="fa-IR" smtClean="0"/>
              <a:t>24/08/1439</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CACB248-7311-43AF-A351-75D3F5BC0F9A}" type="slidenum">
              <a:rPr lang="fa-IR" smtClean="0"/>
              <a:t>‹#›</a:t>
            </a:fld>
            <a:endParaRPr lang="fa-IR"/>
          </a:p>
        </p:txBody>
      </p:sp>
    </p:spTree>
    <p:extLst>
      <p:ext uri="{BB962C8B-B14F-4D97-AF65-F5344CB8AC3E}">
        <p14:creationId xmlns:p14="http://schemas.microsoft.com/office/powerpoint/2010/main" val="4005193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a-I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5298ABA1-A45F-44E6-9127-E30E2A732519}" type="datetimeFigureOut">
              <a:rPr lang="fa-IR" smtClean="0"/>
              <a:t>24/08/1439</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CACB248-7311-43AF-A351-75D3F5BC0F9A}" type="slidenum">
              <a:rPr lang="fa-IR" smtClean="0"/>
              <a:t>‹#›</a:t>
            </a:fld>
            <a:endParaRPr lang="fa-IR"/>
          </a:p>
        </p:txBody>
      </p:sp>
    </p:spTree>
    <p:extLst>
      <p:ext uri="{BB962C8B-B14F-4D97-AF65-F5344CB8AC3E}">
        <p14:creationId xmlns:p14="http://schemas.microsoft.com/office/powerpoint/2010/main" val="2604943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10"/>
          </p:nvPr>
        </p:nvSpPr>
        <p:spPr/>
        <p:txBody>
          <a:bodyPr/>
          <a:lstStyle/>
          <a:p>
            <a:fld id="{5298ABA1-A45F-44E6-9127-E30E2A732519}" type="datetimeFigureOut">
              <a:rPr lang="fa-IR" smtClean="0"/>
              <a:t>24/08/1439</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CACB248-7311-43AF-A351-75D3F5BC0F9A}" type="slidenum">
              <a:rPr lang="fa-IR" smtClean="0"/>
              <a:t>‹#›</a:t>
            </a:fld>
            <a:endParaRPr lang="fa-IR"/>
          </a:p>
        </p:txBody>
      </p:sp>
    </p:spTree>
    <p:extLst>
      <p:ext uri="{BB962C8B-B14F-4D97-AF65-F5344CB8AC3E}">
        <p14:creationId xmlns:p14="http://schemas.microsoft.com/office/powerpoint/2010/main" val="202273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a-I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98ABA1-A45F-44E6-9127-E30E2A732519}" type="datetimeFigureOut">
              <a:rPr lang="fa-IR" smtClean="0"/>
              <a:t>24/08/1439</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FCACB248-7311-43AF-A351-75D3F5BC0F9A}" type="slidenum">
              <a:rPr lang="fa-IR" smtClean="0"/>
              <a:t>‹#›</a:t>
            </a:fld>
            <a:endParaRPr lang="fa-IR"/>
          </a:p>
        </p:txBody>
      </p:sp>
    </p:spTree>
    <p:extLst>
      <p:ext uri="{BB962C8B-B14F-4D97-AF65-F5344CB8AC3E}">
        <p14:creationId xmlns:p14="http://schemas.microsoft.com/office/powerpoint/2010/main" val="1024393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Date Placeholder 4"/>
          <p:cNvSpPr>
            <a:spLocks noGrp="1"/>
          </p:cNvSpPr>
          <p:nvPr>
            <p:ph type="dt" sz="half" idx="10"/>
          </p:nvPr>
        </p:nvSpPr>
        <p:spPr/>
        <p:txBody>
          <a:bodyPr/>
          <a:lstStyle/>
          <a:p>
            <a:fld id="{5298ABA1-A45F-44E6-9127-E30E2A732519}" type="datetimeFigureOut">
              <a:rPr lang="fa-IR" smtClean="0"/>
              <a:t>24/08/1439</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CACB248-7311-43AF-A351-75D3F5BC0F9A}" type="slidenum">
              <a:rPr lang="fa-IR" smtClean="0"/>
              <a:t>‹#›</a:t>
            </a:fld>
            <a:endParaRPr lang="fa-IR"/>
          </a:p>
        </p:txBody>
      </p:sp>
    </p:spTree>
    <p:extLst>
      <p:ext uri="{BB962C8B-B14F-4D97-AF65-F5344CB8AC3E}">
        <p14:creationId xmlns:p14="http://schemas.microsoft.com/office/powerpoint/2010/main" val="1126619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a-I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7" name="Date Placeholder 6"/>
          <p:cNvSpPr>
            <a:spLocks noGrp="1"/>
          </p:cNvSpPr>
          <p:nvPr>
            <p:ph type="dt" sz="half" idx="10"/>
          </p:nvPr>
        </p:nvSpPr>
        <p:spPr/>
        <p:txBody>
          <a:bodyPr/>
          <a:lstStyle/>
          <a:p>
            <a:fld id="{5298ABA1-A45F-44E6-9127-E30E2A732519}" type="datetimeFigureOut">
              <a:rPr lang="fa-IR" smtClean="0"/>
              <a:t>24/08/1439</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FCACB248-7311-43AF-A351-75D3F5BC0F9A}" type="slidenum">
              <a:rPr lang="fa-IR" smtClean="0"/>
              <a:t>‹#›</a:t>
            </a:fld>
            <a:endParaRPr lang="fa-IR"/>
          </a:p>
        </p:txBody>
      </p:sp>
    </p:spTree>
    <p:extLst>
      <p:ext uri="{BB962C8B-B14F-4D97-AF65-F5344CB8AC3E}">
        <p14:creationId xmlns:p14="http://schemas.microsoft.com/office/powerpoint/2010/main" val="94340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Date Placeholder 2"/>
          <p:cNvSpPr>
            <a:spLocks noGrp="1"/>
          </p:cNvSpPr>
          <p:nvPr>
            <p:ph type="dt" sz="half" idx="10"/>
          </p:nvPr>
        </p:nvSpPr>
        <p:spPr/>
        <p:txBody>
          <a:bodyPr/>
          <a:lstStyle/>
          <a:p>
            <a:fld id="{5298ABA1-A45F-44E6-9127-E30E2A732519}" type="datetimeFigureOut">
              <a:rPr lang="fa-IR" smtClean="0"/>
              <a:t>24/08/1439</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FCACB248-7311-43AF-A351-75D3F5BC0F9A}" type="slidenum">
              <a:rPr lang="fa-IR" smtClean="0"/>
              <a:t>‹#›</a:t>
            </a:fld>
            <a:endParaRPr lang="fa-IR"/>
          </a:p>
        </p:txBody>
      </p:sp>
    </p:spTree>
    <p:extLst>
      <p:ext uri="{BB962C8B-B14F-4D97-AF65-F5344CB8AC3E}">
        <p14:creationId xmlns:p14="http://schemas.microsoft.com/office/powerpoint/2010/main" val="38249191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98ABA1-A45F-44E6-9127-E30E2A732519}" type="datetimeFigureOut">
              <a:rPr lang="fa-IR" smtClean="0"/>
              <a:t>24/08/1439</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FCACB248-7311-43AF-A351-75D3F5BC0F9A}" type="slidenum">
              <a:rPr lang="fa-IR" smtClean="0"/>
              <a:t>‹#›</a:t>
            </a:fld>
            <a:endParaRPr lang="fa-IR"/>
          </a:p>
        </p:txBody>
      </p:sp>
    </p:spTree>
    <p:extLst>
      <p:ext uri="{BB962C8B-B14F-4D97-AF65-F5344CB8AC3E}">
        <p14:creationId xmlns:p14="http://schemas.microsoft.com/office/powerpoint/2010/main" val="343353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a-I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98ABA1-A45F-44E6-9127-E30E2A732519}" type="datetimeFigureOut">
              <a:rPr lang="fa-IR" smtClean="0"/>
              <a:t>24/08/1439</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CACB248-7311-43AF-A351-75D3F5BC0F9A}" type="slidenum">
              <a:rPr lang="fa-IR" smtClean="0"/>
              <a:t>‹#›</a:t>
            </a:fld>
            <a:endParaRPr lang="fa-IR"/>
          </a:p>
        </p:txBody>
      </p:sp>
    </p:spTree>
    <p:extLst>
      <p:ext uri="{BB962C8B-B14F-4D97-AF65-F5344CB8AC3E}">
        <p14:creationId xmlns:p14="http://schemas.microsoft.com/office/powerpoint/2010/main" val="817878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a-I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98ABA1-A45F-44E6-9127-E30E2A732519}" type="datetimeFigureOut">
              <a:rPr lang="fa-IR" smtClean="0"/>
              <a:t>24/08/1439</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FCACB248-7311-43AF-A351-75D3F5BC0F9A}" type="slidenum">
              <a:rPr lang="fa-IR" smtClean="0"/>
              <a:t>‹#›</a:t>
            </a:fld>
            <a:endParaRPr lang="fa-IR"/>
          </a:p>
        </p:txBody>
      </p:sp>
    </p:spTree>
    <p:extLst>
      <p:ext uri="{BB962C8B-B14F-4D97-AF65-F5344CB8AC3E}">
        <p14:creationId xmlns:p14="http://schemas.microsoft.com/office/powerpoint/2010/main" val="1354378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smtClean="0"/>
              <a:t>Click to edit Master title style</a:t>
            </a:r>
            <a:endParaRPr lang="fa-I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5298ABA1-A45F-44E6-9127-E30E2A732519}" type="datetimeFigureOut">
              <a:rPr lang="fa-IR" smtClean="0"/>
              <a:t>24/08/1439</a:t>
            </a:fld>
            <a:endParaRPr lang="fa-I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FCACB248-7311-43AF-A351-75D3F5BC0F9A}" type="slidenum">
              <a:rPr lang="fa-IR" smtClean="0"/>
              <a:t>‹#›</a:t>
            </a:fld>
            <a:endParaRPr lang="fa-IR"/>
          </a:p>
        </p:txBody>
      </p:sp>
    </p:spTree>
    <p:extLst>
      <p:ext uri="{BB962C8B-B14F-4D97-AF65-F5344CB8AC3E}">
        <p14:creationId xmlns:p14="http://schemas.microsoft.com/office/powerpoint/2010/main" val="41372549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vrgl.ir/fmkj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hyperlink" Target="http://vrgl.ir/fmkjn" TargetMode="External"/><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vrgl.ir/fmkjn" TargetMode="Externa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hyperlink" Target="http://vrgl.ir/fmkjn"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http://vrgl.ir/fmkjn" TargetMode="External"/><Relationship Id="rId1" Type="http://schemas.openxmlformats.org/officeDocument/2006/relationships/slideLayout" Target="../slideLayouts/slideLayout2.xml"/><Relationship Id="rId5" Type="http://schemas.openxmlformats.org/officeDocument/2006/relationships/hyperlink" Target="http://deca.pushe.co/" TargetMode="External"/><Relationship Id="rId4" Type="http://schemas.openxmlformats.org/officeDocument/2006/relationships/hyperlink" Target="http://pushe.c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vrgl.ir/fmkj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vrgl.ir/fmkjn" TargetMode="External"/><Relationship Id="rId4" Type="http://schemas.openxmlformats.org/officeDocument/2006/relationships/chart" Target="../charts/chart2.xml"/></Relationships>
</file>

<file path=ppt/slides/_rels/slide7.xml.rels><?xml version="1.0" encoding="UTF-8" standalone="yes"?>
<Relationships xmlns="http://schemas.openxmlformats.org/package/2006/relationships"><Relationship Id="rId3" Type="http://schemas.openxmlformats.org/officeDocument/2006/relationships/hyperlink" Target="http://vrgl.ir/fmkjn"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vrgl.ir/fmkj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vrgl.ir/fmkj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25208"/>
          <a:stretch/>
        </p:blipFill>
        <p:spPr>
          <a:xfrm>
            <a:off x="0" y="0"/>
            <a:ext cx="12192000" cy="6838950"/>
          </a:xfrm>
          <a:prstGeom prst="rect">
            <a:avLst/>
          </a:prstGeom>
        </p:spPr>
      </p:pic>
      <p:sp>
        <p:nvSpPr>
          <p:cNvPr id="7" name="Rounded Rectangle 6"/>
          <p:cNvSpPr/>
          <p:nvPr/>
        </p:nvSpPr>
        <p:spPr>
          <a:xfrm>
            <a:off x="6096000" y="1181471"/>
            <a:ext cx="5962650" cy="1775614"/>
          </a:xfrm>
          <a:prstGeom prst="roundRect">
            <a:avLst>
              <a:gd name="adj" fmla="val 10230"/>
            </a:avLst>
          </a:prstGeom>
          <a:solidFill>
            <a:srgbClr val="000000">
              <a:alpha val="50196"/>
            </a:srgbClr>
          </a:solidFill>
          <a:ln>
            <a:no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5" name="Rectangle 4"/>
          <p:cNvSpPr/>
          <p:nvPr/>
        </p:nvSpPr>
        <p:spPr>
          <a:xfrm>
            <a:off x="5734050" y="1181471"/>
            <a:ext cx="6096000" cy="1775614"/>
          </a:xfrm>
          <a:prstGeom prst="rect">
            <a:avLst/>
          </a:prstGeom>
        </p:spPr>
        <p:txBody>
          <a:bodyPr>
            <a:spAutoFit/>
          </a:bodyPr>
          <a:lstStyle/>
          <a:p>
            <a:pPr>
              <a:lnSpc>
                <a:spcPct val="107000"/>
              </a:lnSpc>
              <a:spcAft>
                <a:spcPts val="800"/>
              </a:spcAft>
            </a:pPr>
            <a:r>
              <a:rPr lang="fa-IR" sz="4800" b="1" dirty="0">
                <a:solidFill>
                  <a:schemeClr val="bg1"/>
                </a:solidFill>
                <a:latin typeface="Calibri" panose="020F0502020204030204" pitchFamily="34" charset="0"/>
                <a:ea typeface="Calibri" panose="020F0502020204030204" pitchFamily="34" charset="0"/>
                <a:cs typeface="B Roya" panose="00000400000000000000" pitchFamily="2" charset="-78"/>
              </a:rPr>
              <a:t>رفتار کاربران </a:t>
            </a:r>
            <a:r>
              <a:rPr lang="fa-IR" sz="4800" b="1" dirty="0" smtClean="0">
                <a:solidFill>
                  <a:schemeClr val="bg1"/>
                </a:solidFill>
                <a:latin typeface="Calibri" panose="020F0502020204030204" pitchFamily="34" charset="0"/>
                <a:ea typeface="Calibri" panose="020F0502020204030204" pitchFamily="34" charset="0"/>
                <a:cs typeface="B Roya" panose="00000400000000000000" pitchFamily="2" charset="-78"/>
              </a:rPr>
              <a:t>ایرانیِ </a:t>
            </a:r>
            <a:r>
              <a:rPr lang="fa-IR" sz="4800" b="1" dirty="0">
                <a:solidFill>
                  <a:schemeClr val="bg1"/>
                </a:solidFill>
                <a:latin typeface="Calibri" panose="020F0502020204030204" pitchFamily="34" charset="0"/>
                <a:ea typeface="Calibri" panose="020F0502020204030204" pitchFamily="34" charset="0"/>
                <a:cs typeface="B Roya" panose="00000400000000000000" pitchFamily="2" charset="-78"/>
              </a:rPr>
              <a:t>موبایل </a:t>
            </a:r>
            <a:endParaRPr lang="fa-IR" sz="4800" b="1" dirty="0" smtClean="0">
              <a:solidFill>
                <a:schemeClr val="bg1"/>
              </a:solidFill>
              <a:latin typeface="Calibri" panose="020F0502020204030204" pitchFamily="34" charset="0"/>
              <a:ea typeface="Calibri" panose="020F0502020204030204" pitchFamily="34" charset="0"/>
              <a:cs typeface="B Roya" panose="00000400000000000000" pitchFamily="2" charset="-78"/>
            </a:endParaRPr>
          </a:p>
          <a:p>
            <a:pPr>
              <a:lnSpc>
                <a:spcPct val="107000"/>
              </a:lnSpc>
              <a:spcAft>
                <a:spcPts val="800"/>
              </a:spcAft>
            </a:pPr>
            <a:r>
              <a:rPr lang="fa-IR" sz="4800" b="1" dirty="0" smtClean="0">
                <a:solidFill>
                  <a:schemeClr val="bg1"/>
                </a:solidFill>
                <a:latin typeface="Calibri" panose="020F0502020204030204" pitchFamily="34" charset="0"/>
                <a:ea typeface="Calibri" panose="020F0502020204030204" pitchFamily="34" charset="0"/>
                <a:cs typeface="B Roya" panose="00000400000000000000" pitchFamily="2" charset="-78"/>
              </a:rPr>
              <a:t>با </a:t>
            </a:r>
            <a:r>
              <a:rPr lang="fa-IR" sz="4800" b="1" dirty="0">
                <a:solidFill>
                  <a:schemeClr val="bg1"/>
                </a:solidFill>
                <a:latin typeface="Calibri" panose="020F0502020204030204" pitchFamily="34" charset="0"/>
                <a:ea typeface="Calibri" panose="020F0502020204030204" pitchFamily="34" charset="0"/>
                <a:cs typeface="B Roya" panose="00000400000000000000" pitchFamily="2" charset="-78"/>
              </a:rPr>
              <a:t>نوتیفیکیشن چگونه است</a:t>
            </a:r>
            <a:r>
              <a:rPr lang="fa-IR" sz="4800" b="1" dirty="0" smtClean="0">
                <a:solidFill>
                  <a:schemeClr val="bg1"/>
                </a:solidFill>
                <a:latin typeface="Calibri" panose="020F0502020204030204" pitchFamily="34" charset="0"/>
                <a:ea typeface="Calibri" panose="020F0502020204030204" pitchFamily="34" charset="0"/>
                <a:cs typeface="B Roya" panose="00000400000000000000" pitchFamily="2" charset="-78"/>
              </a:rPr>
              <a:t>؟</a:t>
            </a:r>
            <a:endParaRPr lang="en-US" sz="4400" b="1" dirty="0">
              <a:solidFill>
                <a:schemeClr val="bg1"/>
              </a:solidFill>
              <a:effectLst/>
              <a:latin typeface="Calibri" panose="020F0502020204030204" pitchFamily="34" charset="0"/>
              <a:ea typeface="Calibri" panose="020F0502020204030204" pitchFamily="34" charset="0"/>
              <a:cs typeface="B Roya" panose="00000400000000000000" pitchFamily="2" charset="-78"/>
            </a:endParaRPr>
          </a:p>
        </p:txBody>
      </p:sp>
      <p:sp>
        <p:nvSpPr>
          <p:cNvPr id="6" name="Rectangle 5"/>
          <p:cNvSpPr/>
          <p:nvPr/>
        </p:nvSpPr>
        <p:spPr>
          <a:xfrm>
            <a:off x="8016487" y="2977477"/>
            <a:ext cx="3841116" cy="487506"/>
          </a:xfrm>
          <a:prstGeom prst="rect">
            <a:avLst/>
          </a:prstGeom>
        </p:spPr>
        <p:txBody>
          <a:bodyPr wrap="none">
            <a:spAutoFit/>
          </a:bodyPr>
          <a:lstStyle/>
          <a:p>
            <a:pPr>
              <a:lnSpc>
                <a:spcPct val="107000"/>
              </a:lnSpc>
              <a:spcAft>
                <a:spcPts val="800"/>
              </a:spcAft>
            </a:pPr>
            <a:r>
              <a:rPr lang="fa-IR" sz="2400" dirty="0" smtClean="0">
                <a:solidFill>
                  <a:schemeClr val="bg1"/>
                </a:solidFill>
                <a:latin typeface="Calibri" panose="020F0502020204030204" pitchFamily="34" charset="0"/>
                <a:ea typeface="Calibri" panose="020F0502020204030204" pitchFamily="34" charset="0"/>
                <a:cs typeface="B Yekan" panose="00000400000000000000" pitchFamily="2" charset="-78"/>
              </a:rPr>
              <a:t>تحلیلی </a:t>
            </a:r>
            <a:r>
              <a:rPr lang="fa-IR" sz="2400" dirty="0">
                <a:solidFill>
                  <a:schemeClr val="bg1"/>
                </a:solidFill>
                <a:latin typeface="Calibri" panose="020F0502020204030204" pitchFamily="34" charset="0"/>
                <a:ea typeface="Calibri" panose="020F0502020204030204" pitchFamily="34" charset="0"/>
                <a:cs typeface="B Yekan" panose="00000400000000000000" pitchFamily="2" charset="-78"/>
              </a:rPr>
              <a:t>بر اساس داده‌های </a:t>
            </a:r>
            <a:r>
              <a:rPr lang="fa-IR" sz="2400" dirty="0" smtClean="0">
                <a:solidFill>
                  <a:schemeClr val="bg1"/>
                </a:solidFill>
                <a:latin typeface="Calibri" panose="020F0502020204030204" pitchFamily="34" charset="0"/>
                <a:ea typeface="Calibri" panose="020F0502020204030204" pitchFamily="34" charset="0"/>
                <a:cs typeface="B Yekan" panose="00000400000000000000" pitchFamily="2" charset="-78"/>
              </a:rPr>
              <a:t>واقعی </a:t>
            </a:r>
            <a:endParaRPr lang="en-US" sz="2000" dirty="0">
              <a:solidFill>
                <a:schemeClr val="bg1"/>
              </a:solidFill>
              <a:latin typeface="Calibri" panose="020F0502020204030204" pitchFamily="34" charset="0"/>
              <a:ea typeface="Calibri" panose="020F0502020204030204" pitchFamily="34" charset="0"/>
              <a:cs typeface="B Yekan" panose="00000400000000000000" pitchFamily="2" charset="-78"/>
            </a:endParaRPr>
          </a:p>
        </p:txBody>
      </p:sp>
      <p:sp>
        <p:nvSpPr>
          <p:cNvPr id="8" name="Rounded Rectangle 7"/>
          <p:cNvSpPr/>
          <p:nvPr/>
        </p:nvSpPr>
        <p:spPr>
          <a:xfrm>
            <a:off x="0" y="6543323"/>
            <a:ext cx="12191999" cy="564444"/>
          </a:xfrm>
          <a:prstGeom prst="roundRect">
            <a:avLst>
              <a:gd name="adj" fmla="val 50000"/>
            </a:avLst>
          </a:prstGeom>
          <a:solidFill>
            <a:srgbClr val="FF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Rectangle 8"/>
          <p:cNvSpPr/>
          <p:nvPr/>
        </p:nvSpPr>
        <p:spPr>
          <a:xfrm>
            <a:off x="0" y="656560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28683614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rotWithShape="1">
          <a:blip r:embed="rId3"/>
          <a:srcRect b="4033"/>
          <a:stretch/>
        </p:blipFill>
        <p:spPr>
          <a:xfrm>
            <a:off x="0" y="0"/>
            <a:ext cx="12192000" cy="6581422"/>
          </a:xfrm>
          <a:prstGeom prst="rect">
            <a:avLst/>
          </a:prstGeom>
        </p:spPr>
      </p:pic>
      <p:sp>
        <p:nvSpPr>
          <p:cNvPr id="3" name="Rectangle 2"/>
          <p:cNvSpPr/>
          <p:nvPr/>
        </p:nvSpPr>
        <p:spPr>
          <a:xfrm>
            <a:off x="711890" y="1539709"/>
            <a:ext cx="2244525" cy="338554"/>
          </a:xfrm>
          <a:prstGeom prst="rect">
            <a:avLst/>
          </a:prstGeom>
        </p:spPr>
        <p:txBody>
          <a:bodyPr wrap="none">
            <a:spAutoFit/>
          </a:bodyPr>
          <a:lstStyle/>
          <a:p>
            <a:r>
              <a:rPr lang="fa-IR" sz="1600" b="1" dirty="0" smtClean="0">
                <a:cs typeface="B Roya" panose="00000400000000000000" pitchFamily="2" charset="-78"/>
              </a:rPr>
              <a:t>میانگین نرخ باز شدن: 7/07 ٪</a:t>
            </a:r>
            <a:endParaRPr lang="fa-IR" sz="1600" b="1" dirty="0">
              <a:cs typeface="B Roya" panose="00000400000000000000" pitchFamily="2" charset="-78"/>
            </a:endParaRPr>
          </a:p>
        </p:txBody>
      </p:sp>
      <p:cxnSp>
        <p:nvCxnSpPr>
          <p:cNvPr id="5" name="Straight Connector 4"/>
          <p:cNvCxnSpPr/>
          <p:nvPr/>
        </p:nvCxnSpPr>
        <p:spPr>
          <a:xfrm flipH="1">
            <a:off x="722489" y="1907818"/>
            <a:ext cx="222391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3694869" y="2284780"/>
            <a:ext cx="2292615" cy="338554"/>
          </a:xfrm>
          <a:prstGeom prst="rect">
            <a:avLst/>
          </a:prstGeom>
        </p:spPr>
        <p:txBody>
          <a:bodyPr wrap="none">
            <a:spAutoFit/>
          </a:bodyPr>
          <a:lstStyle/>
          <a:p>
            <a:r>
              <a:rPr lang="fa-IR" sz="1600" b="1" dirty="0" smtClean="0">
                <a:cs typeface="B Roya" panose="00000400000000000000" pitchFamily="2" charset="-78"/>
              </a:rPr>
              <a:t>میانگین نرخ باز شدن : 6/00 ٪</a:t>
            </a:r>
            <a:endParaRPr lang="fa-IR" sz="1600" b="1" dirty="0">
              <a:cs typeface="B Roya" panose="00000400000000000000" pitchFamily="2" charset="-78"/>
            </a:endParaRPr>
          </a:p>
        </p:txBody>
      </p:sp>
      <p:cxnSp>
        <p:nvCxnSpPr>
          <p:cNvPr id="7" name="Straight Connector 6"/>
          <p:cNvCxnSpPr/>
          <p:nvPr/>
        </p:nvCxnSpPr>
        <p:spPr>
          <a:xfrm flipH="1">
            <a:off x="3149600" y="2623334"/>
            <a:ext cx="343182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87762" y="2565591"/>
            <a:ext cx="2244525" cy="338554"/>
          </a:xfrm>
          <a:prstGeom prst="rect">
            <a:avLst/>
          </a:prstGeom>
        </p:spPr>
        <p:txBody>
          <a:bodyPr wrap="none">
            <a:spAutoFit/>
          </a:bodyPr>
          <a:lstStyle/>
          <a:p>
            <a:r>
              <a:rPr lang="fa-IR" sz="1600" b="1" dirty="0" smtClean="0">
                <a:cs typeface="B Roya" panose="00000400000000000000" pitchFamily="2" charset="-78"/>
              </a:rPr>
              <a:t>میانگین نرخ باز شدن: 5/92 ٪</a:t>
            </a:r>
            <a:endParaRPr lang="fa-IR" sz="1600" b="1" dirty="0">
              <a:cs typeface="B Roya" panose="00000400000000000000" pitchFamily="2" charset="-78"/>
            </a:endParaRPr>
          </a:p>
        </p:txBody>
      </p:sp>
      <p:cxnSp>
        <p:nvCxnSpPr>
          <p:cNvPr id="11" name="Straight Connector 10"/>
          <p:cNvCxnSpPr/>
          <p:nvPr/>
        </p:nvCxnSpPr>
        <p:spPr>
          <a:xfrm flipH="1" flipV="1">
            <a:off x="6750756" y="2882900"/>
            <a:ext cx="1885244" cy="1"/>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506865" y="1388724"/>
            <a:ext cx="2244525" cy="338554"/>
          </a:xfrm>
          <a:prstGeom prst="rect">
            <a:avLst/>
          </a:prstGeom>
        </p:spPr>
        <p:txBody>
          <a:bodyPr wrap="none">
            <a:spAutoFit/>
          </a:bodyPr>
          <a:lstStyle/>
          <a:p>
            <a:r>
              <a:rPr lang="fa-IR" sz="1600" b="1" dirty="0" smtClean="0">
                <a:cs typeface="B Roya" panose="00000400000000000000" pitchFamily="2" charset="-78"/>
              </a:rPr>
              <a:t>میانگین نرخ باز شدن: 7/59 ٪</a:t>
            </a:r>
            <a:endParaRPr lang="fa-IR" sz="1600" b="1" dirty="0">
              <a:cs typeface="B Roya" panose="00000400000000000000" pitchFamily="2" charset="-78"/>
            </a:endParaRPr>
          </a:p>
        </p:txBody>
      </p:sp>
      <p:cxnSp>
        <p:nvCxnSpPr>
          <p:cNvPr id="15" name="Straight Connector 14"/>
          <p:cNvCxnSpPr/>
          <p:nvPr/>
        </p:nvCxnSpPr>
        <p:spPr>
          <a:xfrm flipH="1">
            <a:off x="8754534" y="1715989"/>
            <a:ext cx="1665110" cy="29555"/>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Rounded Rectangle 12">
            <a:hlinkClick r:id="rId2"/>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Rectangle 17">
            <a:hlinkClick r:id="rId2"/>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11176160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rotWithShape="1">
          <a:blip r:embed="rId3"/>
          <a:srcRect b="3704"/>
          <a:stretch/>
        </p:blipFill>
        <p:spPr>
          <a:xfrm>
            <a:off x="0" y="0"/>
            <a:ext cx="12192000" cy="6604000"/>
          </a:xfrm>
          <a:prstGeom prst="rect">
            <a:avLst/>
          </a:prstGeom>
        </p:spPr>
      </p:pic>
      <p:sp>
        <p:nvSpPr>
          <p:cNvPr id="5" name="Rounded Rectangle 4">
            <a:hlinkClick r:id="rId2"/>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Rectangle 7">
            <a:hlinkClick r:id="rId2"/>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109750983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rotWithShape="1">
          <a:blip r:embed="rId4"/>
          <a:srcRect b="3374"/>
          <a:stretch/>
        </p:blipFill>
        <p:spPr>
          <a:xfrm>
            <a:off x="0" y="0"/>
            <a:ext cx="12192000" cy="6626578"/>
          </a:xfrm>
          <a:prstGeom prst="rect">
            <a:avLst/>
          </a:prstGeom>
        </p:spPr>
      </p:pic>
      <p:sp>
        <p:nvSpPr>
          <p:cNvPr id="5" name="Rounded Rectangle 4">
            <a:hlinkClick r:id="rId3"/>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Rectangle 7">
            <a:hlinkClick r:id="rId3"/>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337750943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815"/>
            <a:ext cx="12197067" cy="7563657"/>
          </a:xfrm>
          <a:prstGeom prst="rect">
            <a:avLst/>
          </a:prstGeom>
        </p:spPr>
      </p:pic>
      <p:sp>
        <p:nvSpPr>
          <p:cNvPr id="6" name="Rounded Rectangle 5">
            <a:hlinkClick r:id="rId3"/>
          </p:cNvPr>
          <p:cNvSpPr/>
          <p:nvPr/>
        </p:nvSpPr>
        <p:spPr>
          <a:xfrm>
            <a:off x="0" y="0"/>
            <a:ext cx="12192000" cy="6858000"/>
          </a:xfrm>
          <a:prstGeom prst="roundRect">
            <a:avLst>
              <a:gd name="adj" fmla="val 0"/>
            </a:avLst>
          </a:prstGeom>
          <a:solidFill>
            <a:srgbClr val="000000">
              <a:alpha val="50196"/>
            </a:srgbClr>
          </a:solidFill>
          <a:ln>
            <a:no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4" name="Rectangle 3"/>
          <p:cNvSpPr/>
          <p:nvPr/>
        </p:nvSpPr>
        <p:spPr>
          <a:xfrm>
            <a:off x="-723900" y="901184"/>
            <a:ext cx="12192000" cy="2800767"/>
          </a:xfrm>
          <a:prstGeom prst="rect">
            <a:avLst/>
          </a:prstGeom>
        </p:spPr>
        <p:txBody>
          <a:bodyPr wrap="square">
            <a:spAutoFit/>
          </a:bodyPr>
          <a:lstStyle/>
          <a:p>
            <a:r>
              <a:rPr lang="fa-IR" sz="8800" b="1" dirty="0" smtClean="0">
                <a:solidFill>
                  <a:schemeClr val="bg1"/>
                </a:solidFill>
                <a:latin typeface="Vazir"/>
                <a:cs typeface="B Roya" panose="00000400000000000000" pitchFamily="2" charset="-78"/>
              </a:rPr>
              <a:t>تاخیر در واکنش</a:t>
            </a:r>
          </a:p>
          <a:p>
            <a:r>
              <a:rPr lang="fa-IR" sz="8800" b="1" dirty="0" smtClean="0">
                <a:solidFill>
                  <a:schemeClr val="bg1"/>
                </a:solidFill>
                <a:latin typeface="Vazir"/>
                <a:cs typeface="B Roya" panose="00000400000000000000" pitchFamily="2" charset="-78"/>
              </a:rPr>
              <a:t>به نوتیفیکیشن‌ها</a:t>
            </a:r>
            <a:endParaRPr lang="fa-IR" sz="8800" b="1" dirty="0">
              <a:solidFill>
                <a:schemeClr val="bg1"/>
              </a:solidFill>
              <a:latin typeface="Vazir"/>
              <a:cs typeface="B Roya" panose="00000400000000000000" pitchFamily="2" charset="-78"/>
            </a:endParaRPr>
          </a:p>
        </p:txBody>
      </p:sp>
      <p:sp>
        <p:nvSpPr>
          <p:cNvPr id="9" name="Rounded Rectangle 8">
            <a:hlinkClick r:id="rId3"/>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Rectangle 9">
            <a:hlinkClick r:id="rId3"/>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24560824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p:cNvPr>
          <p:cNvPicPr>
            <a:picLocks noChangeAspect="1"/>
          </p:cNvPicPr>
          <p:nvPr/>
        </p:nvPicPr>
        <p:blipFill>
          <a:blip r:embed="rId3"/>
          <a:stretch>
            <a:fillRect/>
          </a:stretch>
        </p:blipFill>
        <p:spPr>
          <a:xfrm>
            <a:off x="0" y="0"/>
            <a:ext cx="12192000" cy="6858000"/>
          </a:xfrm>
          <a:prstGeom prst="rect">
            <a:avLst/>
          </a:prstGeom>
        </p:spPr>
      </p:pic>
      <p:sp>
        <p:nvSpPr>
          <p:cNvPr id="8" name="Rounded Rectangle 7">
            <a:hlinkClick r:id="rId2"/>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Rectangle 8">
            <a:hlinkClick r:id="rId2"/>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8161709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387436" y="519546"/>
            <a:ext cx="6330722" cy="5683827"/>
            <a:chOff x="5465618" y="519545"/>
            <a:chExt cx="6330722" cy="5683827"/>
          </a:xfrm>
        </p:grpSpPr>
        <p:pic>
          <p:nvPicPr>
            <p:cNvPr id="5" name="Picture 4"/>
            <p:cNvPicPr>
              <a:picLocks noChangeAspect="1"/>
            </p:cNvPicPr>
            <p:nvPr/>
          </p:nvPicPr>
          <p:blipFill rotWithShape="1">
            <a:blip r:embed="rId2"/>
            <a:srcRect l="44829" t="7576" r="3245" b="10387"/>
            <a:stretch/>
          </p:blipFill>
          <p:spPr>
            <a:xfrm>
              <a:off x="5465618" y="519545"/>
              <a:ext cx="6330722" cy="5626074"/>
            </a:xfrm>
            <a:prstGeom prst="rect">
              <a:avLst/>
            </a:prstGeom>
          </p:spPr>
        </p:pic>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23778" b="91111" l="6688" r="45000">
                          <a14:foregroundMark x1="28938" y1="47222" x2="28938" y2="47222"/>
                          <a14:foregroundMark x1="36188" y1="47222" x2="36188" y2="47222"/>
                          <a14:foregroundMark x1="40625" y1="23778" x2="40625" y2="23778"/>
                          <a14:foregroundMark x1="42813" y1="36778" x2="42813" y2="36778"/>
                          <a14:foregroundMark x1="39500" y1="46889" x2="39500" y2="46889"/>
                          <a14:foregroundMark x1="39938" y1="59111" x2="39938" y2="59111"/>
                          <a14:foregroundMark x1="34250" y1="58556" x2="34250" y2="58556"/>
                          <a14:foregroundMark x1="28688" y1="58889" x2="28688" y2="58889"/>
                          <a14:foregroundMark x1="23188" y1="58667" x2="23188" y2="58667"/>
                          <a14:foregroundMark x1="23625" y1="69667" x2="23625" y2="69667"/>
                          <a14:foregroundMark x1="29563" y1="70000" x2="29563" y2="70000"/>
                          <a14:foregroundMark x1="35313" y1="69889" x2="35313" y2="69889"/>
                          <a14:foregroundMark x1="41313" y1="70778" x2="41313" y2="70778"/>
                          <a14:foregroundMark x1="18063" y1="70111" x2="18063" y2="70111"/>
                          <a14:foregroundMark x1="17250" y1="80889" x2="17250" y2="80889"/>
                          <a14:foregroundMark x1="12500" y1="81444" x2="12500" y2="81444"/>
                          <a14:foregroundMark x1="22688" y1="80889" x2="22688" y2="80889"/>
                          <a14:foregroundMark x1="29500" y1="81667" x2="29500" y2="81667"/>
                          <a14:foregroundMark x1="36125" y1="81222" x2="36125" y2="81222"/>
                          <a14:foregroundMark x1="41750" y1="81444" x2="41750" y2="81444"/>
                          <a14:foregroundMark x1="9438" y1="80667" x2="9438" y2="80667"/>
                          <a14:foregroundMark x1="10813" y1="80667" x2="10813" y2="80667"/>
                          <a14:foregroundMark x1="35750" y1="34778" x2="35750" y2="34778"/>
                          <a14:backgroundMark x1="25750" y1="37000" x2="25750" y2="37000"/>
                          <a14:backgroundMark x1="23000" y1="47222" x2="23000" y2="47222"/>
                        </a14:backgroundRemoval>
                      </a14:imgEffect>
                    </a14:imgLayer>
                  </a14:imgProps>
                </a:ext>
              </a:extLst>
            </a:blip>
            <a:srcRect l="6675" t="21415" r="55399" b="9343"/>
            <a:stretch/>
          </p:blipFill>
          <p:spPr>
            <a:xfrm>
              <a:off x="6168737" y="1454727"/>
              <a:ext cx="4623954" cy="4748645"/>
            </a:xfrm>
            <a:prstGeom prst="rect">
              <a:avLst/>
            </a:prstGeom>
          </p:spPr>
        </p:pic>
      </p:grpSp>
      <p:pic>
        <p:nvPicPr>
          <p:cNvPr id="4" name="Picture 3"/>
          <p:cNvPicPr>
            <a:picLocks noChangeAspect="1"/>
          </p:cNvPicPr>
          <p:nvPr/>
        </p:nvPicPr>
        <p:blipFill rotWithShape="1">
          <a:blip r:embed="rId2"/>
          <a:srcRect l="779" r="93835" b="14066"/>
          <a:stretch/>
        </p:blipFill>
        <p:spPr>
          <a:xfrm>
            <a:off x="2658140" y="-2898"/>
            <a:ext cx="656562" cy="5893335"/>
          </a:xfrm>
          <a:prstGeom prst="rect">
            <a:avLst/>
          </a:prstGeom>
        </p:spPr>
      </p:pic>
      <p:pic>
        <p:nvPicPr>
          <p:cNvPr id="6" name="Picture 5"/>
          <p:cNvPicPr>
            <a:picLocks noChangeAspect="1"/>
          </p:cNvPicPr>
          <p:nvPr/>
        </p:nvPicPr>
        <p:blipFill rotWithShape="1">
          <a:blip r:embed="rId2"/>
          <a:srcRect b="94343"/>
          <a:stretch/>
        </p:blipFill>
        <p:spPr>
          <a:xfrm>
            <a:off x="38099" y="-3465"/>
            <a:ext cx="12192000" cy="387927"/>
          </a:xfrm>
          <a:prstGeom prst="rect">
            <a:avLst/>
          </a:prstGeom>
        </p:spPr>
      </p:pic>
      <p:sp>
        <p:nvSpPr>
          <p:cNvPr id="11" name="Rounded Rectangle 10">
            <a:hlinkClick r:id="rId5"/>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2" name="Rectangle 11">
            <a:hlinkClick r:id="rId5"/>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3631075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908300" y="355600"/>
            <a:ext cx="6464300" cy="6223000"/>
            <a:chOff x="4432300" y="0"/>
            <a:chExt cx="6464300" cy="6223000"/>
          </a:xfrm>
        </p:grpSpPr>
        <p:pic>
          <p:nvPicPr>
            <p:cNvPr id="4" name="Picture 3"/>
            <p:cNvPicPr>
              <a:picLocks noChangeAspect="1"/>
            </p:cNvPicPr>
            <p:nvPr/>
          </p:nvPicPr>
          <p:blipFill rotWithShape="1">
            <a:blip r:embed="rId2"/>
            <a:srcRect l="44167" t="6296" r="10625" b="9629"/>
            <a:stretch/>
          </p:blipFill>
          <p:spPr>
            <a:xfrm>
              <a:off x="5384800" y="431800"/>
              <a:ext cx="5511800" cy="5765800"/>
            </a:xfrm>
            <a:prstGeom prst="rect">
              <a:avLst/>
            </a:prstGeom>
          </p:spPr>
        </p:pic>
        <p:pic>
          <p:nvPicPr>
            <p:cNvPr id="6" name="Picture 5"/>
            <p:cNvPicPr>
              <a:picLocks noChangeAspect="1"/>
            </p:cNvPicPr>
            <p:nvPr/>
          </p:nvPicPr>
          <p:blipFill rotWithShape="1">
            <a:blip r:embed="rId2"/>
            <a:srcRect l="39062" t="24258" r="55729" b="10927"/>
            <a:stretch/>
          </p:blipFill>
          <p:spPr>
            <a:xfrm>
              <a:off x="10096500" y="1651000"/>
              <a:ext cx="635000" cy="4445000"/>
            </a:xfrm>
            <a:prstGeom prst="rect">
              <a:avLst/>
            </a:prstGeom>
          </p:spPr>
        </p:pic>
        <p:pic>
          <p:nvPicPr>
            <p:cNvPr id="9" name="Picture 8"/>
            <p:cNvPicPr>
              <a:picLocks noChangeAspect="1"/>
            </p:cNvPicPr>
            <p:nvPr/>
          </p:nvPicPr>
          <p:blipFill rotWithShape="1">
            <a:blip r:embed="rId2"/>
            <a:srcRect l="32811" t="36110" r="61667" b="10926"/>
            <a:stretch/>
          </p:blipFill>
          <p:spPr>
            <a:xfrm>
              <a:off x="9334500" y="2463800"/>
              <a:ext cx="673100" cy="3632200"/>
            </a:xfrm>
            <a:prstGeom prst="rect">
              <a:avLst/>
            </a:prstGeom>
          </p:spPr>
        </p:pic>
        <p:pic>
          <p:nvPicPr>
            <p:cNvPr id="10" name="Picture 9"/>
            <p:cNvPicPr>
              <a:picLocks noChangeAspect="1"/>
            </p:cNvPicPr>
            <p:nvPr/>
          </p:nvPicPr>
          <p:blipFill rotWithShape="1">
            <a:blip r:embed="rId2"/>
            <a:srcRect l="26039" t="47777" r="67709" b="10926"/>
            <a:stretch/>
          </p:blipFill>
          <p:spPr>
            <a:xfrm>
              <a:off x="8509000" y="3263900"/>
              <a:ext cx="762000" cy="2832100"/>
            </a:xfrm>
            <a:prstGeom prst="rect">
              <a:avLst/>
            </a:prstGeom>
          </p:spPr>
        </p:pic>
        <p:pic>
          <p:nvPicPr>
            <p:cNvPr id="11" name="Picture 10"/>
            <p:cNvPicPr>
              <a:picLocks noChangeAspect="1"/>
            </p:cNvPicPr>
            <p:nvPr/>
          </p:nvPicPr>
          <p:blipFill rotWithShape="1">
            <a:blip r:embed="rId2"/>
            <a:srcRect l="19683" t="58888" r="73752" b="10926"/>
            <a:stretch/>
          </p:blipFill>
          <p:spPr>
            <a:xfrm>
              <a:off x="7734300" y="4025900"/>
              <a:ext cx="800100" cy="2070100"/>
            </a:xfrm>
            <a:prstGeom prst="rect">
              <a:avLst/>
            </a:prstGeom>
          </p:spPr>
        </p:pic>
        <p:pic>
          <p:nvPicPr>
            <p:cNvPr id="12" name="Picture 11"/>
            <p:cNvPicPr>
              <a:picLocks noChangeAspect="1"/>
            </p:cNvPicPr>
            <p:nvPr/>
          </p:nvPicPr>
          <p:blipFill rotWithShape="1">
            <a:blip r:embed="rId2"/>
            <a:srcRect l="13222" t="70370" r="80213" b="10926"/>
            <a:stretch/>
          </p:blipFill>
          <p:spPr>
            <a:xfrm>
              <a:off x="6946900" y="4813300"/>
              <a:ext cx="800100" cy="1282700"/>
            </a:xfrm>
            <a:prstGeom prst="rect">
              <a:avLst/>
            </a:prstGeom>
          </p:spPr>
        </p:pic>
        <p:pic>
          <p:nvPicPr>
            <p:cNvPr id="13" name="Picture 12"/>
            <p:cNvPicPr>
              <a:picLocks noChangeAspect="1"/>
            </p:cNvPicPr>
            <p:nvPr/>
          </p:nvPicPr>
          <p:blipFill rotWithShape="1">
            <a:blip r:embed="rId2"/>
            <a:srcRect l="7699" t="80370" r="86778" b="10926"/>
            <a:stretch/>
          </p:blipFill>
          <p:spPr>
            <a:xfrm>
              <a:off x="6273800" y="5499100"/>
              <a:ext cx="673100" cy="596900"/>
            </a:xfrm>
            <a:prstGeom prst="rect">
              <a:avLst/>
            </a:prstGeom>
          </p:spPr>
        </p:pic>
        <p:pic>
          <p:nvPicPr>
            <p:cNvPr id="14" name="Picture 13"/>
            <p:cNvPicPr>
              <a:picLocks noChangeAspect="1"/>
            </p:cNvPicPr>
            <p:nvPr/>
          </p:nvPicPr>
          <p:blipFill rotWithShape="1">
            <a:blip r:embed="rId2"/>
            <a:srcRect r="92917" b="9259"/>
            <a:stretch/>
          </p:blipFill>
          <p:spPr>
            <a:xfrm>
              <a:off x="4432300" y="0"/>
              <a:ext cx="863600" cy="6223000"/>
            </a:xfrm>
            <a:prstGeom prst="rect">
              <a:avLst/>
            </a:prstGeom>
          </p:spPr>
        </p:pic>
        <p:pic>
          <p:nvPicPr>
            <p:cNvPr id="15" name="Picture 14"/>
            <p:cNvPicPr>
              <a:picLocks noChangeAspect="1"/>
            </p:cNvPicPr>
            <p:nvPr/>
          </p:nvPicPr>
          <p:blipFill rotWithShape="1">
            <a:blip r:embed="rId2"/>
            <a:srcRect l="28439" t="556" r="38332" b="93518"/>
            <a:stretch/>
          </p:blipFill>
          <p:spPr>
            <a:xfrm>
              <a:off x="5721350" y="25400"/>
              <a:ext cx="4051300" cy="406400"/>
            </a:xfrm>
            <a:prstGeom prst="rect">
              <a:avLst/>
            </a:prstGeom>
          </p:spPr>
        </p:pic>
      </p:grpSp>
      <p:sp>
        <p:nvSpPr>
          <p:cNvPr id="17" name="Rounded Rectangle 16">
            <a:hlinkClick r:id="rId3"/>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Rectangle 17">
            <a:hlinkClick r:id="rId3"/>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765230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8100"/>
            <a:ext cx="12192000" cy="8128000"/>
          </a:xfrm>
          <a:prstGeom prst="rect">
            <a:avLst/>
          </a:prstGeom>
        </p:spPr>
      </p:pic>
      <p:sp>
        <p:nvSpPr>
          <p:cNvPr id="4" name="Rectangle 3"/>
          <p:cNvSpPr/>
          <p:nvPr/>
        </p:nvSpPr>
        <p:spPr>
          <a:xfrm>
            <a:off x="0" y="443984"/>
            <a:ext cx="12192000" cy="2554545"/>
          </a:xfrm>
          <a:prstGeom prst="rect">
            <a:avLst/>
          </a:prstGeom>
        </p:spPr>
        <p:txBody>
          <a:bodyPr wrap="square">
            <a:spAutoFit/>
          </a:bodyPr>
          <a:lstStyle/>
          <a:p>
            <a:pPr algn="ctr"/>
            <a:r>
              <a:rPr lang="fa-IR" sz="8000" b="1" dirty="0" smtClean="0">
                <a:solidFill>
                  <a:schemeClr val="bg1"/>
                </a:solidFill>
                <a:latin typeface="Vazir"/>
                <a:cs typeface="B Roya" panose="00000400000000000000" pitchFamily="2" charset="-78"/>
              </a:rPr>
              <a:t>نقشه زمانی</a:t>
            </a:r>
          </a:p>
          <a:p>
            <a:pPr algn="ctr"/>
            <a:r>
              <a:rPr lang="fa-IR" sz="8000" b="1" dirty="0" smtClean="0">
                <a:solidFill>
                  <a:schemeClr val="bg1"/>
                </a:solidFill>
                <a:latin typeface="Vazir"/>
                <a:cs typeface="B Roya" panose="00000400000000000000" pitchFamily="2" charset="-78"/>
              </a:rPr>
              <a:t>ارسال/واکنش/کلیک</a:t>
            </a:r>
          </a:p>
        </p:txBody>
      </p:sp>
      <p:sp>
        <p:nvSpPr>
          <p:cNvPr id="6" name="Rounded Rectangle 5">
            <a:hlinkClick r:id="rId2"/>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9" name="Rectangle 8">
            <a:hlinkClick r:id="rId2"/>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36408990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hlinkClick r:id="rId2"/>
          </p:cNvPr>
          <p:cNvPicPr>
            <a:picLocks noChangeAspect="1"/>
          </p:cNvPicPr>
          <p:nvPr/>
        </p:nvPicPr>
        <p:blipFill rotWithShape="1">
          <a:blip r:embed="rId3"/>
          <a:srcRect b="5021"/>
          <a:stretch/>
        </p:blipFill>
        <p:spPr>
          <a:xfrm>
            <a:off x="0" y="1492250"/>
            <a:ext cx="12496800" cy="6676531"/>
          </a:xfrm>
          <a:prstGeom prst="rect">
            <a:avLst/>
          </a:prstGeom>
        </p:spPr>
      </p:pic>
      <p:sp>
        <p:nvSpPr>
          <p:cNvPr id="5" name="Rounded Rectangle 4">
            <a:hlinkClick r:id="rId2"/>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hlinkClick r:id="rId2"/>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203366577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p:cNvPr>
          <p:cNvPicPr>
            <a:picLocks noChangeAspect="1"/>
          </p:cNvPicPr>
          <p:nvPr/>
        </p:nvPicPr>
        <p:blipFill rotWithShape="1">
          <a:blip r:embed="rId3"/>
          <a:srcRect b="3704"/>
          <a:stretch/>
        </p:blipFill>
        <p:spPr>
          <a:xfrm>
            <a:off x="0" y="1485899"/>
            <a:ext cx="12484100" cy="6762221"/>
          </a:xfrm>
          <a:prstGeom prst="rect">
            <a:avLst/>
          </a:prstGeom>
        </p:spPr>
      </p:pic>
      <p:sp>
        <p:nvSpPr>
          <p:cNvPr id="5" name="Rounded Rectangle 4">
            <a:hlinkClick r:id="rId2"/>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Rectangle 7">
            <a:hlinkClick r:id="rId2"/>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34584023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l="-268" r="10377" b="24694"/>
          <a:stretch/>
        </p:blipFill>
        <p:spPr>
          <a:xfrm>
            <a:off x="-133350" y="0"/>
            <a:ext cx="12306301" cy="6873098"/>
          </a:xfrm>
          <a:prstGeom prst="rect">
            <a:avLst/>
          </a:prstGeom>
        </p:spPr>
      </p:pic>
      <p:sp>
        <p:nvSpPr>
          <p:cNvPr id="6" name="Rounded Rectangle 5"/>
          <p:cNvSpPr/>
          <p:nvPr/>
        </p:nvSpPr>
        <p:spPr>
          <a:xfrm>
            <a:off x="571500" y="318811"/>
            <a:ext cx="5962650" cy="6215340"/>
          </a:xfrm>
          <a:prstGeom prst="roundRect">
            <a:avLst>
              <a:gd name="adj" fmla="val 3840"/>
            </a:avLst>
          </a:prstGeom>
          <a:solidFill>
            <a:srgbClr val="000000">
              <a:alpha val="50196"/>
            </a:srgbClr>
          </a:solidFill>
          <a:ln>
            <a:no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4" name="Rectangle 3"/>
          <p:cNvSpPr/>
          <p:nvPr/>
        </p:nvSpPr>
        <p:spPr>
          <a:xfrm>
            <a:off x="781050" y="547411"/>
            <a:ext cx="5638800" cy="5546390"/>
          </a:xfrm>
          <a:prstGeom prst="rect">
            <a:avLst/>
          </a:prstGeom>
        </p:spPr>
        <p:txBody>
          <a:bodyPr wrap="square">
            <a:spAutoFit/>
          </a:bodyPr>
          <a:lstStyle/>
          <a:p>
            <a:pPr algn="justLow">
              <a:lnSpc>
                <a:spcPct val="107000"/>
              </a:lnSpc>
              <a:spcAft>
                <a:spcPts val="800"/>
              </a:spcAft>
            </a:pP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اخیرا </a:t>
            </a:r>
            <a:r>
              <a:rPr lang="fa-IR" sz="2500" u="sng" dirty="0">
                <a:solidFill>
                  <a:schemeClr val="bg1"/>
                </a:solidFill>
                <a:latin typeface="Calibri" panose="020F0502020204030204" pitchFamily="34" charset="0"/>
                <a:ea typeface="Calibri" panose="020F0502020204030204" pitchFamily="34" charset="0"/>
                <a:cs typeface="B Roya" panose="00000400000000000000" pitchFamily="2" charset="-78"/>
                <a:hlinkClick r:id="rId4"/>
              </a:rPr>
              <a:t>شرکت پوشه</a:t>
            </a: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 </a:t>
            </a: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یک </a:t>
            </a: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مسابقه </a:t>
            </a: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برنامه‌نوی‍س </a:t>
            </a: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با عنوان «</a:t>
            </a:r>
            <a:r>
              <a:rPr lang="fa-IR" sz="2500" u="sng" dirty="0">
                <a:solidFill>
                  <a:schemeClr val="bg1"/>
                </a:solidFill>
                <a:latin typeface="Calibri" panose="020F0502020204030204" pitchFamily="34" charset="0"/>
                <a:ea typeface="Calibri" panose="020F0502020204030204" pitchFamily="34" charset="0"/>
                <a:cs typeface="B Roya" panose="00000400000000000000" pitchFamily="2" charset="-78"/>
                <a:hlinkClick r:id="rId5"/>
              </a:rPr>
              <a:t>چالش داده‌کاوی دکا</a:t>
            </a: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 برگزار کرده است. </a:t>
            </a: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 در این چالش از </a:t>
            </a: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شرکت‌کنندگان خواسته شده با کمک تاریخچه باز کردن/رد کردن نوتیفیکیشن‌ها توسط کاربران، احتمال کلیک آنها روی اعلان‌های آینده را پیش</a:t>
            </a:r>
            <a:r>
              <a:rPr lang="en-US" sz="2500" dirty="0">
                <a:solidFill>
                  <a:schemeClr val="bg1"/>
                </a:solidFill>
                <a:latin typeface="Calibri" panose="020F0502020204030204" pitchFamily="34" charset="0"/>
                <a:ea typeface="Calibri" panose="020F0502020204030204" pitchFamily="34" charset="0"/>
                <a:cs typeface="B Roya" panose="00000400000000000000" pitchFamily="2" charset="-78"/>
              </a:rPr>
              <a:t>‌</a:t>
            </a: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بینی کنند. </a:t>
            </a: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برای </a:t>
            </a: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این </a:t>
            </a: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کار، </a:t>
            </a: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یک مجموعه داده از رفتارهای گذشته کاربران </a:t>
            </a: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توسط پوشه ارائه شده است. </a:t>
            </a: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این داده‌ها شامل رکوردهای زیر </a:t>
            </a: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است:</a:t>
            </a:r>
            <a:endParaRPr lang="en-US" sz="2500" dirty="0" smtClean="0">
              <a:solidFill>
                <a:schemeClr val="bg1"/>
              </a:solidFill>
              <a:latin typeface="Calibri" panose="020F0502020204030204" pitchFamily="34" charset="0"/>
              <a:ea typeface="Calibri" panose="020F0502020204030204" pitchFamily="34" charset="0"/>
              <a:cs typeface="B Roya" panose="00000400000000000000" pitchFamily="2" charset="-78"/>
            </a:endParaRPr>
          </a:p>
          <a:p>
            <a:pPr marL="342900" lvl="0" indent="-342900" algn="justLow">
              <a:lnSpc>
                <a:spcPct val="107000"/>
              </a:lnSpc>
              <a:buFont typeface="Symbol" panose="05050102010706020507" pitchFamily="18" charset="2"/>
              <a:buChar char=""/>
            </a:pP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4440 نوتیفیکیشن منحصربه‌فرد</a:t>
            </a:r>
            <a:endParaRPr lang="en-US" sz="2500" dirty="0" smtClean="0">
              <a:solidFill>
                <a:schemeClr val="bg1"/>
              </a:solidFill>
              <a:latin typeface="Calibri" panose="020F0502020204030204" pitchFamily="34" charset="0"/>
              <a:ea typeface="Calibri" panose="020F0502020204030204" pitchFamily="34" charset="0"/>
              <a:cs typeface="B Roya" panose="00000400000000000000" pitchFamily="2" charset="-78"/>
            </a:endParaRPr>
          </a:p>
          <a:p>
            <a:pPr marL="342900" lvl="0" indent="-342900" algn="justLow">
              <a:lnSpc>
                <a:spcPct val="107000"/>
              </a:lnSpc>
              <a:buFont typeface="Symbol" panose="05050102010706020507" pitchFamily="18" charset="2"/>
              <a:buChar char=""/>
            </a:pP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2.589.286 </a:t>
            </a: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کاربر منحصر‌به‌فرد </a:t>
            </a:r>
            <a:endParaRPr lang="en-US" sz="2500" dirty="0">
              <a:solidFill>
                <a:schemeClr val="bg1"/>
              </a:solidFill>
              <a:latin typeface="Calibri" panose="020F0502020204030204" pitchFamily="34" charset="0"/>
              <a:ea typeface="Calibri" panose="020F0502020204030204" pitchFamily="34" charset="0"/>
              <a:cs typeface="B Roya" panose="00000400000000000000" pitchFamily="2" charset="-78"/>
            </a:endParaRPr>
          </a:p>
          <a:p>
            <a:pPr marL="342900" lvl="0" indent="-342900" algn="justLow">
              <a:lnSpc>
                <a:spcPct val="107000"/>
              </a:lnSpc>
              <a:buFont typeface="Symbol" panose="05050102010706020507" pitchFamily="18" charset="2"/>
              <a:buChar char=""/>
            </a:pP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98.403.133 بار ارسال نوتیفیکیشن به </a:t>
            </a: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کاربران</a:t>
            </a:r>
          </a:p>
          <a:p>
            <a:pPr marL="342900" lvl="0" indent="-342900" algn="justLow">
              <a:lnSpc>
                <a:spcPct val="107000"/>
              </a:lnSpc>
              <a:buFont typeface="Symbol" panose="05050102010706020507" pitchFamily="18" charset="2"/>
              <a:buChar char=""/>
            </a:pPr>
            <a:r>
              <a:rPr lang="fa-IR" sz="2500" dirty="0" smtClean="0">
                <a:solidFill>
                  <a:schemeClr val="bg1"/>
                </a:solidFill>
                <a:latin typeface="Calibri" panose="020F0502020204030204" pitchFamily="34" charset="0"/>
                <a:ea typeface="Calibri" panose="020F0502020204030204" pitchFamily="34" charset="0"/>
                <a:cs typeface="B Roya" panose="00000400000000000000" pitchFamily="2" charset="-78"/>
              </a:rPr>
              <a:t>واکنش‌ها </a:t>
            </a:r>
            <a:r>
              <a:rPr lang="fa-IR" sz="2500" dirty="0">
                <a:solidFill>
                  <a:schemeClr val="bg1"/>
                </a:solidFill>
                <a:latin typeface="Calibri" panose="020F0502020204030204" pitchFamily="34" charset="0"/>
                <a:ea typeface="Calibri" panose="020F0502020204030204" pitchFamily="34" charset="0"/>
                <a:cs typeface="B Roya" panose="00000400000000000000" pitchFamily="2" charset="-78"/>
              </a:rPr>
              <a:t>به صورت «کلیک کردن (باز کردن)/کلیک نکردن (رد کردن)» </a:t>
            </a:r>
            <a:endParaRPr lang="en-US" sz="2500" dirty="0">
              <a:solidFill>
                <a:schemeClr val="bg1"/>
              </a:solidFill>
              <a:effectLst/>
              <a:latin typeface="Calibri" panose="020F0502020204030204" pitchFamily="34" charset="0"/>
              <a:ea typeface="Calibri" panose="020F0502020204030204" pitchFamily="34" charset="0"/>
              <a:cs typeface="B Roya" panose="00000400000000000000" pitchFamily="2" charset="-78"/>
            </a:endParaRPr>
          </a:p>
        </p:txBody>
      </p:sp>
    </p:spTree>
    <p:extLst>
      <p:ext uri="{BB962C8B-B14F-4D97-AF65-F5344CB8AC3E}">
        <p14:creationId xmlns:p14="http://schemas.microsoft.com/office/powerpoint/2010/main" val="27536398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rotWithShape="1">
          <a:blip r:embed="rId3"/>
          <a:srcRect b="5678"/>
          <a:stretch/>
        </p:blipFill>
        <p:spPr>
          <a:xfrm>
            <a:off x="342900" y="1447800"/>
            <a:ext cx="11849100" cy="6286606"/>
          </a:xfrm>
          <a:prstGeom prst="rect">
            <a:avLst/>
          </a:prstGeom>
        </p:spPr>
      </p:pic>
      <p:sp>
        <p:nvSpPr>
          <p:cNvPr id="5" name="Rounded Rectangle 4">
            <a:hlinkClick r:id="rId2"/>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hlinkClick r:id="rId2"/>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39072432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rotWithShape="1">
          <a:blip r:embed="rId3"/>
          <a:srcRect b="4856"/>
          <a:stretch/>
        </p:blipFill>
        <p:spPr>
          <a:xfrm>
            <a:off x="381000" y="1371599"/>
            <a:ext cx="11810999" cy="6321071"/>
          </a:xfrm>
          <a:prstGeom prst="rect">
            <a:avLst/>
          </a:prstGeom>
        </p:spPr>
      </p:pic>
      <p:sp>
        <p:nvSpPr>
          <p:cNvPr id="5" name="Rounded Rectangle 4">
            <a:hlinkClick r:id="rId2"/>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hlinkClick r:id="rId2"/>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362448949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rotWithShape="1">
          <a:blip r:embed="rId3"/>
          <a:srcRect b="4691"/>
          <a:stretch/>
        </p:blipFill>
        <p:spPr>
          <a:xfrm>
            <a:off x="0" y="819150"/>
            <a:ext cx="12192000" cy="6536267"/>
          </a:xfrm>
          <a:prstGeom prst="rect">
            <a:avLst/>
          </a:prstGeom>
        </p:spPr>
      </p:pic>
      <p:sp>
        <p:nvSpPr>
          <p:cNvPr id="5" name="Rounded Rectangle 4">
            <a:hlinkClick r:id="rId2"/>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a:hlinkClick r:id="rId2"/>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20833718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b="15334"/>
          <a:stretch/>
        </p:blipFill>
        <p:spPr>
          <a:xfrm>
            <a:off x="0" y="1"/>
            <a:ext cx="12229500" cy="6858000"/>
          </a:xfrm>
          <a:prstGeom prst="rect">
            <a:avLst/>
          </a:prstGeom>
        </p:spPr>
      </p:pic>
      <p:sp>
        <p:nvSpPr>
          <p:cNvPr id="6" name="Rounded Rectangle 5">
            <a:hlinkClick r:id="rId4"/>
          </p:cNvPr>
          <p:cNvSpPr/>
          <p:nvPr/>
        </p:nvSpPr>
        <p:spPr>
          <a:xfrm>
            <a:off x="0" y="0"/>
            <a:ext cx="12192000" cy="6858000"/>
          </a:xfrm>
          <a:prstGeom prst="roundRect">
            <a:avLst>
              <a:gd name="adj" fmla="val 0"/>
            </a:avLst>
          </a:prstGeom>
          <a:solidFill>
            <a:srgbClr val="000000">
              <a:alpha val="50196"/>
            </a:srgbClr>
          </a:solidFill>
          <a:ln>
            <a:no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5" name="Rectangle 4"/>
          <p:cNvSpPr/>
          <p:nvPr/>
        </p:nvSpPr>
        <p:spPr>
          <a:xfrm>
            <a:off x="457200" y="913537"/>
            <a:ext cx="11506200" cy="2554545"/>
          </a:xfrm>
          <a:prstGeom prst="rect">
            <a:avLst/>
          </a:prstGeom>
        </p:spPr>
        <p:txBody>
          <a:bodyPr wrap="square">
            <a:spAutoFit/>
          </a:bodyPr>
          <a:lstStyle/>
          <a:p>
            <a:pPr algn="just"/>
            <a:r>
              <a:rPr lang="fa-IR" sz="3200" dirty="0" smtClean="0">
                <a:solidFill>
                  <a:schemeClr val="bg1"/>
                </a:solidFill>
                <a:latin typeface="Vazir"/>
                <a:cs typeface="B Roya" panose="00000400000000000000" pitchFamily="2" charset="-78"/>
              </a:rPr>
              <a:t>تحلیل‌های </a:t>
            </a:r>
            <a:r>
              <a:rPr lang="fa-IR" sz="3200" dirty="0">
                <a:solidFill>
                  <a:schemeClr val="bg1"/>
                </a:solidFill>
                <a:latin typeface="Vazir"/>
                <a:cs typeface="B Roya" panose="00000400000000000000" pitchFamily="2" charset="-78"/>
              </a:rPr>
              <a:t>فوق براساس داده‌های محدودی است که در دسترس بود. قطعا در صورت تکمیل داده‌ها می‌توان نتایج بهتری را به دست آورد. ولی به نظر می‌رسد کلیات تحلیل جامع تفاوت چندانی با نتایج به دست آماده فوق نداشته باشد. </a:t>
            </a:r>
            <a:endParaRPr lang="fa-IR" sz="3200" dirty="0" smtClean="0">
              <a:solidFill>
                <a:schemeClr val="bg1"/>
              </a:solidFill>
              <a:latin typeface="Vazir"/>
              <a:cs typeface="B Roya" panose="00000400000000000000" pitchFamily="2" charset="-78"/>
            </a:endParaRPr>
          </a:p>
          <a:p>
            <a:pPr algn="just"/>
            <a:r>
              <a:rPr lang="fa-IR" sz="3200" dirty="0" smtClean="0">
                <a:solidFill>
                  <a:schemeClr val="bg1"/>
                </a:solidFill>
                <a:latin typeface="Vazir"/>
                <a:cs typeface="B Roya" panose="00000400000000000000" pitchFamily="2" charset="-78"/>
              </a:rPr>
              <a:t>نکته </a:t>
            </a:r>
            <a:r>
              <a:rPr lang="fa-IR" sz="3200" dirty="0">
                <a:solidFill>
                  <a:schemeClr val="bg1"/>
                </a:solidFill>
                <a:latin typeface="Vazir"/>
                <a:cs typeface="B Roya" panose="00000400000000000000" pitchFamily="2" charset="-78"/>
              </a:rPr>
              <a:t>اصلی آمار و ارقام فوق نیست. بلکه هدف این است که بدانیم باید شناخت درستی از رفتار کاربر داشته باشیم و بر اساس آن تعامل خود را با کاربران تنظیم کنیم.</a:t>
            </a:r>
            <a:endParaRPr lang="fa-IR" sz="3200" dirty="0">
              <a:solidFill>
                <a:schemeClr val="bg1"/>
              </a:solidFill>
              <a:cs typeface="B Roya" panose="00000400000000000000" pitchFamily="2" charset="-78"/>
            </a:endParaRPr>
          </a:p>
        </p:txBody>
      </p:sp>
      <p:sp>
        <p:nvSpPr>
          <p:cNvPr id="7" name="Rounded Rectangle 6">
            <a:hlinkClick r:id="rId4"/>
          </p:cNvPr>
          <p:cNvSpPr/>
          <p:nvPr/>
        </p:nvSpPr>
        <p:spPr>
          <a:xfrm>
            <a:off x="590551" y="4162072"/>
            <a:ext cx="11239500" cy="1061641"/>
          </a:xfrm>
          <a:prstGeom prst="roundRect">
            <a:avLst>
              <a:gd name="adj" fmla="val 32056"/>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Rectangle 7">
            <a:hlinkClick r:id="rId4"/>
          </p:cNvPr>
          <p:cNvSpPr/>
          <p:nvPr/>
        </p:nvSpPr>
        <p:spPr>
          <a:xfrm>
            <a:off x="0" y="4432003"/>
            <a:ext cx="12191999" cy="461665"/>
          </a:xfrm>
          <a:prstGeom prst="rect">
            <a:avLst/>
          </a:prstGeom>
        </p:spPr>
        <p:txBody>
          <a:bodyPr wrap="square">
            <a:spAutoFit/>
          </a:bodyPr>
          <a:lstStyle/>
          <a:p>
            <a:pPr algn="ctr"/>
            <a:r>
              <a:rPr lang="fa-IR" sz="2400" b="1" dirty="0">
                <a:solidFill>
                  <a:schemeClr val="bg1"/>
                </a:solidFill>
                <a:latin typeface="IRANSans" panose="020B0506030804020204" pitchFamily="34" charset="-78"/>
                <a:cs typeface="IRANSans" panose="020B0506030804020204" pitchFamily="34" charset="-78"/>
              </a:rPr>
              <a:t>مهدی </a:t>
            </a:r>
            <a:r>
              <a:rPr lang="fa-IR" sz="2400" b="1" dirty="0" smtClean="0">
                <a:solidFill>
                  <a:schemeClr val="bg1"/>
                </a:solidFill>
                <a:latin typeface="IRANSans" panose="020B0506030804020204" pitchFamily="34" charset="-78"/>
                <a:cs typeface="IRANSans" panose="020B0506030804020204" pitchFamily="34" charset="-78"/>
              </a:rPr>
              <a:t>ناصری</a:t>
            </a:r>
            <a:r>
              <a:rPr lang="fa-IR" sz="2400" b="1" dirty="0">
                <a:solidFill>
                  <a:schemeClr val="bg1"/>
                </a:solidFill>
                <a:latin typeface="IRANSans" panose="020B0506030804020204" pitchFamily="34" charset="-78"/>
                <a:cs typeface="IRANSans" panose="020B0506030804020204" pitchFamily="34" charset="-78"/>
              </a:rPr>
              <a:t>	</a:t>
            </a:r>
            <a:r>
              <a:rPr lang="fa-IR" sz="2400" b="1" dirty="0" smtClean="0">
                <a:solidFill>
                  <a:schemeClr val="bg1"/>
                </a:solidFill>
                <a:latin typeface="IRANSans" panose="020B0506030804020204" pitchFamily="34" charset="-78"/>
                <a:cs typeface="IRANSans" panose="020B0506030804020204" pitchFamily="34" charset="-78"/>
              </a:rPr>
              <a:t>	مطالعه مقاله اصلی در (</a:t>
            </a:r>
            <a:r>
              <a:rPr lang="fa-IR" sz="2400" b="1" dirty="0" smtClean="0">
                <a:solidFill>
                  <a:schemeClr val="bg1"/>
                </a:solidFill>
                <a:latin typeface="IRANSans" panose="020B0506030804020204" pitchFamily="34" charset="-78"/>
                <a:cs typeface="IRANSans" panose="020B0506030804020204" pitchFamily="34" charset="-78"/>
                <a:hlinkClick r:id="rId4"/>
              </a:rPr>
              <a:t>کلیک کنید</a:t>
            </a:r>
            <a:r>
              <a:rPr lang="fa-IR" sz="2400" b="1" dirty="0" smtClean="0">
                <a:solidFill>
                  <a:schemeClr val="bg1"/>
                </a:solidFill>
                <a:latin typeface="IRANSans" panose="020B0506030804020204" pitchFamily="34" charset="-78"/>
                <a:cs typeface="IRANSans" panose="020B0506030804020204" pitchFamily="34" charset="-78"/>
              </a:rPr>
              <a:t>):	</a:t>
            </a:r>
            <a:r>
              <a:rPr lang="en-US" sz="2400" b="1" dirty="0" smtClean="0">
                <a:solidFill>
                  <a:schemeClr val="bg1"/>
                </a:solidFill>
                <a:latin typeface="IRANSans" panose="020B0506030804020204" pitchFamily="34" charset="-78"/>
                <a:cs typeface="IRANSans" panose="020B0506030804020204" pitchFamily="34" charset="-78"/>
              </a:rPr>
              <a:t>virgool.io</a:t>
            </a:r>
            <a:r>
              <a:rPr lang="en-US" sz="2400" b="1" dirty="0">
                <a:solidFill>
                  <a:schemeClr val="bg1"/>
                </a:solidFill>
                <a:latin typeface="IRANSans" panose="020B0506030804020204" pitchFamily="34" charset="-78"/>
                <a:cs typeface="IRANSans" panose="020B0506030804020204" pitchFamily="34" charset="-78"/>
              </a:rPr>
              <a:t>/@</a:t>
            </a:r>
            <a:r>
              <a:rPr lang="en-US" sz="2400" b="1" dirty="0" err="1">
                <a:solidFill>
                  <a:schemeClr val="bg1"/>
                </a:solidFill>
                <a:latin typeface="IRANSans" panose="020B0506030804020204" pitchFamily="34" charset="-78"/>
                <a:cs typeface="IRANSans" panose="020B0506030804020204" pitchFamily="34" charset="-78"/>
              </a:rPr>
              <a:t>mahdi</a:t>
            </a:r>
            <a:endParaRPr lang="fa-IR" sz="2400" b="1" dirty="0">
              <a:solidFill>
                <a:schemeClr val="bg1"/>
              </a:solidFill>
              <a:latin typeface="IRANSans" panose="020B0506030804020204" pitchFamily="34" charset="-78"/>
              <a:cs typeface="IRANSans" panose="020B0506030804020204" pitchFamily="34" charset="-78"/>
            </a:endParaRPr>
          </a:p>
        </p:txBody>
      </p:sp>
      <p:sp>
        <p:nvSpPr>
          <p:cNvPr id="9" name="Rectangle 8"/>
          <p:cNvSpPr/>
          <p:nvPr/>
        </p:nvSpPr>
        <p:spPr>
          <a:xfrm>
            <a:off x="625056" y="5204070"/>
            <a:ext cx="1316386" cy="369332"/>
          </a:xfrm>
          <a:prstGeom prst="rect">
            <a:avLst/>
          </a:prstGeom>
        </p:spPr>
        <p:txBody>
          <a:bodyPr wrap="none">
            <a:spAutoFit/>
          </a:bodyPr>
          <a:lstStyle/>
          <a:p>
            <a:r>
              <a:rPr lang="fa-IR" dirty="0">
                <a:solidFill>
                  <a:schemeClr val="bg1"/>
                </a:solidFill>
                <a:cs typeface="B Yekan" panose="00000400000000000000" pitchFamily="2" charset="-78"/>
              </a:rPr>
              <a:t>اسفند ۱۳۹۶</a:t>
            </a:r>
          </a:p>
        </p:txBody>
      </p:sp>
    </p:spTree>
    <p:extLst>
      <p:ext uri="{BB962C8B-B14F-4D97-AF65-F5344CB8AC3E}">
        <p14:creationId xmlns:p14="http://schemas.microsoft.com/office/powerpoint/2010/main" val="1640139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21000"/>
          <a:stretch/>
        </p:blipFill>
        <p:spPr>
          <a:xfrm>
            <a:off x="0" y="-2519"/>
            <a:ext cx="12192000" cy="6860520"/>
          </a:xfrm>
          <a:prstGeom prst="rect">
            <a:avLst/>
          </a:prstGeom>
        </p:spPr>
      </p:pic>
      <p:sp>
        <p:nvSpPr>
          <p:cNvPr id="6" name="Rounded Rectangle 5"/>
          <p:cNvSpPr/>
          <p:nvPr/>
        </p:nvSpPr>
        <p:spPr>
          <a:xfrm>
            <a:off x="5467350" y="185461"/>
            <a:ext cx="5962650" cy="6215340"/>
          </a:xfrm>
          <a:prstGeom prst="roundRect">
            <a:avLst>
              <a:gd name="adj" fmla="val 3840"/>
            </a:avLst>
          </a:prstGeom>
          <a:solidFill>
            <a:srgbClr val="000000">
              <a:alpha val="50196"/>
            </a:srgbClr>
          </a:solidFill>
          <a:ln>
            <a:no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2" name="Rectangle 1"/>
          <p:cNvSpPr/>
          <p:nvPr/>
        </p:nvSpPr>
        <p:spPr>
          <a:xfrm>
            <a:off x="5772150" y="558738"/>
            <a:ext cx="5372100" cy="5361724"/>
          </a:xfrm>
          <a:prstGeom prst="rect">
            <a:avLst/>
          </a:prstGeom>
        </p:spPr>
        <p:txBody>
          <a:bodyPr wrap="square">
            <a:spAutoFit/>
          </a:bodyPr>
          <a:lstStyle/>
          <a:p>
            <a:pPr algn="justLow">
              <a:lnSpc>
                <a:spcPct val="107000"/>
              </a:lnSpc>
              <a:spcAft>
                <a:spcPts val="800"/>
              </a:spcAft>
            </a:pPr>
            <a:r>
              <a:rPr lang="fa-IR" sz="3200" dirty="0">
                <a:solidFill>
                  <a:schemeClr val="bg1"/>
                </a:solidFill>
                <a:latin typeface="Calibri" panose="020F0502020204030204" pitchFamily="34" charset="0"/>
                <a:ea typeface="Calibri" panose="020F0502020204030204" pitchFamily="34" charset="0"/>
                <a:cs typeface="B Roya" panose="00000400000000000000" pitchFamily="2" charset="-78"/>
              </a:rPr>
              <a:t>این حجم از داده واقعی از رفتار کاربران ایرانی چیزی نبود که بتوانم از کنار آن به راحتی بگذرم. گرچه تصمیم به شرکت در این چالش را نداشتم ولی تصمیم گرفتم به کنجکاوی خودم ادامه داده و با تحلیل </a:t>
            </a:r>
            <a:r>
              <a:rPr lang="fa-IR" sz="3200" dirty="0" smtClean="0">
                <a:solidFill>
                  <a:schemeClr val="bg1"/>
                </a:solidFill>
                <a:latin typeface="Calibri" panose="020F0502020204030204" pitchFamily="34" charset="0"/>
                <a:ea typeface="Calibri" panose="020F0502020204030204" pitchFamily="34" charset="0"/>
                <a:cs typeface="B Roya" panose="00000400000000000000" pitchFamily="2" charset="-78"/>
              </a:rPr>
              <a:t>این داده‌های </a:t>
            </a:r>
            <a:r>
              <a:rPr lang="fa-IR" sz="3200" dirty="0">
                <a:solidFill>
                  <a:schemeClr val="bg1"/>
                </a:solidFill>
                <a:latin typeface="Calibri" panose="020F0502020204030204" pitchFamily="34" charset="0"/>
                <a:ea typeface="Calibri" panose="020F0502020204030204" pitchFamily="34" charset="0"/>
                <a:cs typeface="B Roya" panose="00000400000000000000" pitchFamily="2" charset="-78"/>
              </a:rPr>
              <a:t>واقعی تا جایی که می‌توانم مدل‌های رفتاری کاربران ایرانی را در مواجهه با نوتیفکیشن‌های موبایل استخراج </a:t>
            </a:r>
            <a:r>
              <a:rPr lang="fa-IR" sz="3200" dirty="0" smtClean="0">
                <a:solidFill>
                  <a:schemeClr val="bg1"/>
                </a:solidFill>
                <a:latin typeface="Calibri" panose="020F0502020204030204" pitchFamily="34" charset="0"/>
                <a:ea typeface="Calibri" panose="020F0502020204030204" pitchFamily="34" charset="0"/>
                <a:cs typeface="B Roya" panose="00000400000000000000" pitchFamily="2" charset="-78"/>
              </a:rPr>
              <a:t>کنم. </a:t>
            </a:r>
            <a:r>
              <a:rPr lang="fa-IR" sz="3200" dirty="0" smtClean="0">
                <a:solidFill>
                  <a:srgbClr val="FFFF00"/>
                </a:solidFill>
                <a:effectLst/>
                <a:latin typeface="Calibri" panose="020F0502020204030204" pitchFamily="34" charset="0"/>
                <a:ea typeface="Calibri" panose="020F0502020204030204" pitchFamily="34" charset="0"/>
                <a:cs typeface="B Roya" panose="00000400000000000000" pitchFamily="2" charset="-78"/>
              </a:rPr>
              <a:t>در ادامه با من همراه باشید و این نتایج را ببینید.</a:t>
            </a:r>
          </a:p>
        </p:txBody>
      </p:sp>
    </p:spTree>
    <p:extLst>
      <p:ext uri="{BB962C8B-B14F-4D97-AF65-F5344CB8AC3E}">
        <p14:creationId xmlns:p14="http://schemas.microsoft.com/office/powerpoint/2010/main" val="9161912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rotWithShape="1">
          <a:blip r:embed="rId3"/>
          <a:srcRect l="18624" t="12889" r="19251" b="14667"/>
          <a:stretch/>
        </p:blipFill>
        <p:spPr>
          <a:xfrm>
            <a:off x="952500" y="1776748"/>
            <a:ext cx="10534650" cy="69100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a:hlinkClick r:id="rId2"/>
          </p:cNvPr>
          <p:cNvSpPr/>
          <p:nvPr/>
        </p:nvSpPr>
        <p:spPr>
          <a:xfrm>
            <a:off x="2952750" y="362044"/>
            <a:ext cx="6096000" cy="1182888"/>
          </a:xfrm>
          <a:prstGeom prst="rect">
            <a:avLst/>
          </a:prstGeom>
          <a:solidFill>
            <a:schemeClr val="accent1"/>
          </a:solidFill>
        </p:spPr>
        <p:txBody>
          <a:bodyPr>
            <a:spAutoFit/>
          </a:bodyPr>
          <a:lstStyle/>
          <a:p>
            <a:pPr algn="ctr">
              <a:lnSpc>
                <a:spcPct val="107000"/>
              </a:lnSpc>
              <a:spcAft>
                <a:spcPts val="800"/>
              </a:spcAft>
            </a:pPr>
            <a:r>
              <a:rPr lang="fa-IR" sz="2400" dirty="0">
                <a:solidFill>
                  <a:srgbClr val="FFFF00"/>
                </a:solidFill>
                <a:latin typeface="Calibri" panose="020F0502020204030204" pitchFamily="34" charset="0"/>
                <a:ea typeface="Calibri" panose="020F0502020204030204" pitchFamily="34" charset="0"/>
                <a:cs typeface="B Roya" panose="00000400000000000000" pitchFamily="2" charset="-78"/>
              </a:rPr>
              <a:t>مقاله مرتبط با این تحلیل‌ها را در ویرگول من بخوانید:</a:t>
            </a:r>
          </a:p>
          <a:p>
            <a:pPr algn="ctr">
              <a:lnSpc>
                <a:spcPct val="107000"/>
              </a:lnSpc>
              <a:spcAft>
                <a:spcPts val="800"/>
              </a:spcAft>
            </a:pPr>
            <a:r>
              <a:rPr lang="fa-IR" sz="3600" b="1" dirty="0">
                <a:solidFill>
                  <a:srgbClr val="FFFF00"/>
                </a:solidFill>
                <a:latin typeface="Calibri" panose="020F0502020204030204" pitchFamily="34" charset="0"/>
                <a:ea typeface="Calibri" panose="020F0502020204030204" pitchFamily="34" charset="0"/>
                <a:cs typeface="B Roya" panose="00000400000000000000" pitchFamily="2" charset="-78"/>
                <a:hlinkClick r:id="rId2"/>
              </a:rPr>
              <a:t>کلیک کنید</a:t>
            </a:r>
            <a:endParaRPr lang="en-US" sz="3200" b="1" dirty="0">
              <a:solidFill>
                <a:srgbClr val="FFFF00"/>
              </a:solidFill>
              <a:latin typeface="Calibri" panose="020F0502020204030204" pitchFamily="34" charset="0"/>
              <a:ea typeface="Calibri" panose="020F0502020204030204" pitchFamily="34" charset="0"/>
              <a:cs typeface="B Roya" panose="00000400000000000000" pitchFamily="2" charset="-78"/>
            </a:endParaRPr>
          </a:p>
        </p:txBody>
      </p:sp>
      <p:sp>
        <p:nvSpPr>
          <p:cNvPr id="2" name="Rectangle 1"/>
          <p:cNvSpPr/>
          <p:nvPr/>
        </p:nvSpPr>
        <p:spPr>
          <a:xfrm>
            <a:off x="2935111" y="327378"/>
            <a:ext cx="6118578" cy="120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334327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hlinkClick r:id="rId2"/>
          </p:cNvPr>
          <p:cNvPicPr>
            <a:picLocks noChangeAspect="1"/>
          </p:cNvPicPr>
          <p:nvPr/>
        </p:nvPicPr>
        <p:blipFill rotWithShape="1">
          <a:blip r:embed="rId3" cstate="print">
            <a:extLst>
              <a:ext uri="{28A0092B-C50C-407E-A947-70E740481C1C}">
                <a14:useLocalDpi xmlns:a14="http://schemas.microsoft.com/office/drawing/2010/main" val="0"/>
              </a:ext>
            </a:extLst>
          </a:blip>
          <a:srcRect b="31401"/>
          <a:stretch/>
        </p:blipFill>
        <p:spPr>
          <a:xfrm>
            <a:off x="1" y="0"/>
            <a:ext cx="12192000" cy="6858000"/>
          </a:xfrm>
          <a:prstGeom prst="rect">
            <a:avLst/>
          </a:prstGeom>
        </p:spPr>
      </p:pic>
      <p:sp>
        <p:nvSpPr>
          <p:cNvPr id="4" name="Rectangle 3"/>
          <p:cNvSpPr/>
          <p:nvPr/>
        </p:nvSpPr>
        <p:spPr>
          <a:xfrm>
            <a:off x="1314450" y="2101334"/>
            <a:ext cx="12192000" cy="3046988"/>
          </a:xfrm>
          <a:prstGeom prst="rect">
            <a:avLst/>
          </a:prstGeom>
        </p:spPr>
        <p:txBody>
          <a:bodyPr wrap="square">
            <a:spAutoFit/>
          </a:bodyPr>
          <a:lstStyle/>
          <a:p>
            <a:pPr algn="l"/>
            <a:r>
              <a:rPr lang="fa-IR" sz="9600" b="1" dirty="0" smtClean="0">
                <a:solidFill>
                  <a:schemeClr val="bg1"/>
                </a:solidFill>
                <a:latin typeface="Vazir"/>
                <a:cs typeface="B Roya" panose="00000400000000000000" pitchFamily="2" charset="-78"/>
              </a:rPr>
              <a:t>واکنش</a:t>
            </a:r>
          </a:p>
          <a:p>
            <a:pPr algn="l"/>
            <a:r>
              <a:rPr lang="fa-IR" sz="9600" b="1" dirty="0" smtClean="0">
                <a:solidFill>
                  <a:schemeClr val="bg1"/>
                </a:solidFill>
                <a:latin typeface="Vazir"/>
                <a:cs typeface="B Roya" panose="00000400000000000000" pitchFamily="2" charset="-78"/>
              </a:rPr>
              <a:t>کلی </a:t>
            </a:r>
            <a:r>
              <a:rPr lang="fa-IR" sz="9600" b="1" dirty="0">
                <a:solidFill>
                  <a:schemeClr val="bg1"/>
                </a:solidFill>
                <a:latin typeface="Vazir"/>
                <a:cs typeface="B Roya" panose="00000400000000000000" pitchFamily="2" charset="-78"/>
              </a:rPr>
              <a:t>کاربران</a:t>
            </a:r>
            <a:endParaRPr lang="fa-IR" sz="9600" b="1" i="0" dirty="0">
              <a:solidFill>
                <a:schemeClr val="bg1"/>
              </a:solidFill>
              <a:effectLst/>
              <a:latin typeface="Vazir"/>
              <a:cs typeface="B Roya" panose="00000400000000000000" pitchFamily="2" charset="-78"/>
            </a:endParaRPr>
          </a:p>
        </p:txBody>
      </p:sp>
      <p:sp>
        <p:nvSpPr>
          <p:cNvPr id="6" name="Rounded Rectangle 5">
            <a:hlinkClick r:id="rId2"/>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hlinkClick r:id="rId2"/>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42164005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8"/>
          <p:cNvGraphicFramePr/>
          <p:nvPr>
            <p:extLst>
              <p:ext uri="{D42A27DB-BD31-4B8C-83A1-F6EECF244321}">
                <p14:modId xmlns:p14="http://schemas.microsoft.com/office/powerpoint/2010/main" val="4160545630"/>
              </p:ext>
            </p:extLst>
          </p:nvPr>
        </p:nvGraphicFramePr>
        <p:xfrm>
          <a:off x="553157" y="53618"/>
          <a:ext cx="5760000" cy="576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p:nvPr>
            <p:extLst>
              <p:ext uri="{D42A27DB-BD31-4B8C-83A1-F6EECF244321}">
                <p14:modId xmlns:p14="http://schemas.microsoft.com/office/powerpoint/2010/main" val="1958055712"/>
              </p:ext>
            </p:extLst>
          </p:nvPr>
        </p:nvGraphicFramePr>
        <p:xfrm>
          <a:off x="6039557" y="53618"/>
          <a:ext cx="5760000" cy="5760000"/>
        </p:xfrm>
        <a:graphic>
          <a:graphicData uri="http://schemas.openxmlformats.org/drawingml/2006/chart">
            <c:chart xmlns:c="http://schemas.openxmlformats.org/drawingml/2006/chart" xmlns:r="http://schemas.openxmlformats.org/officeDocument/2006/relationships" r:id="rId4"/>
          </a:graphicData>
        </a:graphic>
      </p:graphicFrame>
      <p:sp>
        <p:nvSpPr>
          <p:cNvPr id="14" name="Rounded Rectangle 13"/>
          <p:cNvSpPr/>
          <p:nvPr/>
        </p:nvSpPr>
        <p:spPr>
          <a:xfrm>
            <a:off x="7136770" y="5417441"/>
            <a:ext cx="3542958" cy="1081956"/>
          </a:xfrm>
          <a:prstGeom prst="roundRect">
            <a:avLst>
              <a:gd name="adj" fmla="val 8120"/>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5" name="Rectangle 14"/>
          <p:cNvSpPr/>
          <p:nvPr/>
        </p:nvSpPr>
        <p:spPr>
          <a:xfrm>
            <a:off x="7125198" y="5497036"/>
            <a:ext cx="3542958" cy="1200329"/>
          </a:xfrm>
          <a:prstGeom prst="rect">
            <a:avLst/>
          </a:prstGeom>
        </p:spPr>
        <p:txBody>
          <a:bodyPr wrap="none">
            <a:spAutoFit/>
          </a:bodyPr>
          <a:lstStyle/>
          <a:p>
            <a:r>
              <a:rPr lang="fa-IR" sz="2400" b="1" dirty="0">
                <a:solidFill>
                  <a:schemeClr val="bg1"/>
                </a:solidFill>
                <a:cs typeface="B Roya" panose="00000400000000000000" pitchFamily="2" charset="-78"/>
              </a:rPr>
              <a:t>میانگین </a:t>
            </a:r>
            <a:r>
              <a:rPr lang="fa-IR" sz="2400" b="1" dirty="0" smtClean="0">
                <a:solidFill>
                  <a:schemeClr val="bg1"/>
                </a:solidFill>
                <a:cs typeface="B Roya" panose="00000400000000000000" pitchFamily="2" charset="-78"/>
              </a:rPr>
              <a:t>نرخ باز شدن نوتیفیکیشن</a:t>
            </a:r>
          </a:p>
          <a:p>
            <a:pPr algn="ctr"/>
            <a:r>
              <a:rPr lang="fa-IR" sz="4800" b="1" dirty="0" smtClean="0">
                <a:solidFill>
                  <a:schemeClr val="bg1"/>
                </a:solidFill>
                <a:cs typeface="B Roya" panose="00000400000000000000" pitchFamily="2" charset="-78"/>
              </a:rPr>
              <a:t>6/57 ٪</a:t>
            </a:r>
            <a:endParaRPr lang="fa-IR" sz="4800" b="1" dirty="0">
              <a:solidFill>
                <a:schemeClr val="bg1"/>
              </a:solidFill>
              <a:cs typeface="B Roya" panose="00000400000000000000" pitchFamily="2" charset="-78"/>
            </a:endParaRPr>
          </a:p>
        </p:txBody>
      </p:sp>
      <p:sp>
        <p:nvSpPr>
          <p:cNvPr id="16" name="Rounded Rectangle 15"/>
          <p:cNvSpPr/>
          <p:nvPr/>
        </p:nvSpPr>
        <p:spPr>
          <a:xfrm>
            <a:off x="1534005" y="5394291"/>
            <a:ext cx="3626528" cy="1081956"/>
          </a:xfrm>
          <a:prstGeom prst="roundRect">
            <a:avLst>
              <a:gd name="adj" fmla="val 8120"/>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Rectangle 16"/>
          <p:cNvSpPr/>
          <p:nvPr/>
        </p:nvSpPr>
        <p:spPr>
          <a:xfrm>
            <a:off x="1420055" y="5473886"/>
            <a:ext cx="3728906" cy="1200329"/>
          </a:xfrm>
          <a:prstGeom prst="rect">
            <a:avLst/>
          </a:prstGeom>
        </p:spPr>
        <p:txBody>
          <a:bodyPr wrap="none">
            <a:spAutoFit/>
          </a:bodyPr>
          <a:lstStyle/>
          <a:p>
            <a:r>
              <a:rPr lang="fa-IR" sz="2400" b="1" dirty="0">
                <a:solidFill>
                  <a:schemeClr val="bg1"/>
                </a:solidFill>
                <a:cs typeface="B Roya" panose="00000400000000000000" pitchFamily="2" charset="-78"/>
              </a:rPr>
              <a:t>میانگین </a:t>
            </a:r>
            <a:r>
              <a:rPr lang="fa-IR" sz="2400" b="1" dirty="0" smtClean="0">
                <a:solidFill>
                  <a:schemeClr val="bg1"/>
                </a:solidFill>
                <a:cs typeface="B Roya" panose="00000400000000000000" pitchFamily="2" charset="-78"/>
              </a:rPr>
              <a:t>نرخ باز کردن توسط کاربر</a:t>
            </a:r>
          </a:p>
          <a:p>
            <a:pPr algn="ctr"/>
            <a:r>
              <a:rPr lang="fa-IR" sz="4800" b="1" dirty="0" smtClean="0">
                <a:solidFill>
                  <a:schemeClr val="bg1"/>
                </a:solidFill>
                <a:cs typeface="B Roya" panose="00000400000000000000" pitchFamily="2" charset="-78"/>
              </a:rPr>
              <a:t>6/16  ٪</a:t>
            </a:r>
            <a:endParaRPr lang="fa-IR" sz="4800" b="1" dirty="0">
              <a:solidFill>
                <a:schemeClr val="bg1"/>
              </a:solidFill>
              <a:cs typeface="B Roya" panose="00000400000000000000" pitchFamily="2" charset="-78"/>
            </a:endParaRPr>
          </a:p>
        </p:txBody>
      </p:sp>
      <p:sp>
        <p:nvSpPr>
          <p:cNvPr id="12" name="Rounded Rectangle 11">
            <a:hlinkClick r:id="rId5"/>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8" name="Rectangle 17">
            <a:hlinkClick r:id="rId5"/>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27169245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b="13683"/>
          <a:stretch/>
        </p:blipFill>
        <p:spPr>
          <a:xfrm>
            <a:off x="0" y="0"/>
            <a:ext cx="12192000" cy="6858000"/>
          </a:xfrm>
          <a:prstGeom prst="rect">
            <a:avLst/>
          </a:prstGeom>
        </p:spPr>
      </p:pic>
      <p:sp>
        <p:nvSpPr>
          <p:cNvPr id="6" name="Rounded Rectangle 5">
            <a:hlinkClick r:id="rId3"/>
          </p:cNvPr>
          <p:cNvSpPr/>
          <p:nvPr/>
        </p:nvSpPr>
        <p:spPr>
          <a:xfrm>
            <a:off x="0" y="0"/>
            <a:ext cx="12192000" cy="6858000"/>
          </a:xfrm>
          <a:prstGeom prst="roundRect">
            <a:avLst>
              <a:gd name="adj" fmla="val 0"/>
            </a:avLst>
          </a:prstGeom>
          <a:solidFill>
            <a:srgbClr val="000000">
              <a:alpha val="50196"/>
            </a:srgbClr>
          </a:solidFill>
          <a:ln>
            <a:noFill/>
          </a:ln>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4" name="Rectangle 3"/>
          <p:cNvSpPr/>
          <p:nvPr/>
        </p:nvSpPr>
        <p:spPr>
          <a:xfrm>
            <a:off x="552450" y="882134"/>
            <a:ext cx="12192000" cy="4154984"/>
          </a:xfrm>
          <a:prstGeom prst="rect">
            <a:avLst/>
          </a:prstGeom>
        </p:spPr>
        <p:txBody>
          <a:bodyPr wrap="square">
            <a:spAutoFit/>
          </a:bodyPr>
          <a:lstStyle/>
          <a:p>
            <a:pPr algn="l"/>
            <a:r>
              <a:rPr lang="fa-IR" sz="8800" b="1" dirty="0" smtClean="0">
                <a:solidFill>
                  <a:schemeClr val="bg1"/>
                </a:solidFill>
                <a:latin typeface="Vazir"/>
                <a:cs typeface="B Roya" panose="00000400000000000000" pitchFamily="2" charset="-78"/>
              </a:rPr>
              <a:t>واکنش کاربران</a:t>
            </a:r>
          </a:p>
          <a:p>
            <a:pPr algn="l"/>
            <a:r>
              <a:rPr lang="fa-IR" sz="8800" b="1" dirty="0" smtClean="0">
                <a:solidFill>
                  <a:schemeClr val="bg1"/>
                </a:solidFill>
                <a:latin typeface="Vazir"/>
                <a:cs typeface="B Roya" panose="00000400000000000000" pitchFamily="2" charset="-78"/>
              </a:rPr>
              <a:t>در </a:t>
            </a:r>
            <a:r>
              <a:rPr lang="fa-IR" sz="8800" b="1" dirty="0">
                <a:solidFill>
                  <a:schemeClr val="bg1"/>
                </a:solidFill>
                <a:latin typeface="Vazir"/>
                <a:cs typeface="B Roya" panose="00000400000000000000" pitchFamily="2" charset="-78"/>
              </a:rPr>
              <a:t>روزهای </a:t>
            </a:r>
            <a:r>
              <a:rPr lang="fa-IR" sz="8800" b="1" dirty="0" smtClean="0">
                <a:solidFill>
                  <a:schemeClr val="bg1"/>
                </a:solidFill>
                <a:latin typeface="Vazir"/>
                <a:cs typeface="B Roya" panose="00000400000000000000" pitchFamily="2" charset="-78"/>
              </a:rPr>
              <a:t>هفته </a:t>
            </a:r>
          </a:p>
          <a:p>
            <a:pPr algn="l"/>
            <a:r>
              <a:rPr lang="fa-IR" sz="8800" b="1" dirty="0" smtClean="0">
                <a:solidFill>
                  <a:schemeClr val="bg1"/>
                </a:solidFill>
                <a:latin typeface="Vazir"/>
                <a:cs typeface="B Roya" panose="00000400000000000000" pitchFamily="2" charset="-78"/>
              </a:rPr>
              <a:t>و ساعات روز</a:t>
            </a:r>
            <a:endParaRPr lang="fa-IR" sz="8800" b="1" dirty="0">
              <a:solidFill>
                <a:schemeClr val="bg1"/>
              </a:solidFill>
              <a:latin typeface="Vazir"/>
              <a:cs typeface="B Roya" panose="00000400000000000000" pitchFamily="2" charset="-78"/>
            </a:endParaRPr>
          </a:p>
        </p:txBody>
      </p:sp>
      <p:sp>
        <p:nvSpPr>
          <p:cNvPr id="9" name="Rounded Rectangle 8">
            <a:hlinkClick r:id="rId3"/>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Rectangle 9">
            <a:hlinkClick r:id="rId3"/>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67065212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rotWithShape="1">
          <a:blip r:embed="rId4"/>
          <a:srcRect b="3045"/>
          <a:stretch/>
        </p:blipFill>
        <p:spPr>
          <a:xfrm>
            <a:off x="0" y="1"/>
            <a:ext cx="12192000" cy="6649155"/>
          </a:xfrm>
          <a:prstGeom prst="rect">
            <a:avLst/>
          </a:prstGeom>
        </p:spPr>
      </p:pic>
      <p:sp>
        <p:nvSpPr>
          <p:cNvPr id="3" name="Rounded Rectangle 2"/>
          <p:cNvSpPr/>
          <p:nvPr/>
        </p:nvSpPr>
        <p:spPr>
          <a:xfrm>
            <a:off x="5634687" y="846667"/>
            <a:ext cx="4762380" cy="1320800"/>
          </a:xfrm>
          <a:prstGeom prst="roundRect">
            <a:avLst>
              <a:gd name="adj" fmla="val 8120"/>
            </a:avLst>
          </a:prstGeom>
          <a:solidFill>
            <a:srgbClr val="FF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 name="Rectangle 1"/>
          <p:cNvSpPr/>
          <p:nvPr/>
        </p:nvSpPr>
        <p:spPr>
          <a:xfrm>
            <a:off x="5612109" y="963977"/>
            <a:ext cx="4783682" cy="1200329"/>
          </a:xfrm>
          <a:prstGeom prst="rect">
            <a:avLst/>
          </a:prstGeom>
        </p:spPr>
        <p:txBody>
          <a:bodyPr wrap="none">
            <a:spAutoFit/>
          </a:bodyPr>
          <a:lstStyle/>
          <a:p>
            <a:r>
              <a:rPr lang="fa-IR" sz="2400" b="1" dirty="0">
                <a:solidFill>
                  <a:schemeClr val="bg1"/>
                </a:solidFill>
                <a:cs typeface="B Roya" panose="00000400000000000000" pitchFamily="2" charset="-78"/>
              </a:rPr>
              <a:t>میانگین نرخ باز کردن </a:t>
            </a:r>
            <a:r>
              <a:rPr lang="fa-IR" sz="2400" b="1" dirty="0" smtClean="0">
                <a:solidFill>
                  <a:schemeClr val="bg1"/>
                </a:solidFill>
                <a:cs typeface="B Roya" panose="00000400000000000000" pitchFamily="2" charset="-78"/>
              </a:rPr>
              <a:t>نوتیفیکیشن در هر روز</a:t>
            </a:r>
          </a:p>
          <a:p>
            <a:pPr algn="ctr"/>
            <a:r>
              <a:rPr lang="fa-IR" sz="4800" b="1" dirty="0" smtClean="0">
                <a:solidFill>
                  <a:schemeClr val="bg1"/>
                </a:solidFill>
                <a:cs typeface="B Roya" panose="00000400000000000000" pitchFamily="2" charset="-78"/>
              </a:rPr>
              <a:t>۶/۱۶ </a:t>
            </a:r>
            <a:r>
              <a:rPr lang="fa-IR" sz="4800" b="1" dirty="0">
                <a:solidFill>
                  <a:schemeClr val="bg1"/>
                </a:solidFill>
                <a:cs typeface="B Roya" panose="00000400000000000000" pitchFamily="2" charset="-78"/>
              </a:rPr>
              <a:t>٪</a:t>
            </a:r>
          </a:p>
        </p:txBody>
      </p:sp>
      <p:sp>
        <p:nvSpPr>
          <p:cNvPr id="8" name="Rounded Rectangle 7">
            <a:hlinkClick r:id="rId3"/>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0" name="Rectangle 9">
            <a:hlinkClick r:id="rId3"/>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5450191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2"/>
          </p:cNvPr>
          <p:cNvPicPr>
            <a:picLocks noChangeAspect="1"/>
          </p:cNvPicPr>
          <p:nvPr/>
        </p:nvPicPr>
        <p:blipFill rotWithShape="1">
          <a:blip r:embed="rId3"/>
          <a:srcRect b="3045"/>
          <a:stretch/>
        </p:blipFill>
        <p:spPr>
          <a:xfrm>
            <a:off x="0" y="1"/>
            <a:ext cx="12192000" cy="6649155"/>
          </a:xfrm>
          <a:prstGeom prst="rect">
            <a:avLst/>
          </a:prstGeom>
        </p:spPr>
      </p:pic>
      <p:sp>
        <p:nvSpPr>
          <p:cNvPr id="6" name="Rounded Rectangle 5">
            <a:hlinkClick r:id="rId2"/>
          </p:cNvPr>
          <p:cNvSpPr/>
          <p:nvPr/>
        </p:nvSpPr>
        <p:spPr>
          <a:xfrm>
            <a:off x="0" y="6581423"/>
            <a:ext cx="12191999" cy="564444"/>
          </a:xfrm>
          <a:prstGeom prst="roundRect">
            <a:avLst>
              <a:gd name="adj"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a:hlinkClick r:id="rId2"/>
          </p:cNvPr>
          <p:cNvSpPr/>
          <p:nvPr/>
        </p:nvSpPr>
        <p:spPr>
          <a:xfrm>
            <a:off x="0" y="6584653"/>
            <a:ext cx="12191999" cy="276999"/>
          </a:xfrm>
          <a:prstGeom prst="rect">
            <a:avLst/>
          </a:prstGeom>
        </p:spPr>
        <p:txBody>
          <a:bodyPr wrap="square">
            <a:spAutoFit/>
          </a:bodyPr>
          <a:lstStyle/>
          <a:p>
            <a:pPr algn="ctr"/>
            <a:r>
              <a:rPr lang="fa-IR" sz="1200" b="1" dirty="0">
                <a:solidFill>
                  <a:schemeClr val="bg1"/>
                </a:solidFill>
                <a:latin typeface="IRANSans" panose="020B0506030804020204" pitchFamily="34" charset="-78"/>
                <a:cs typeface="IRANSans" panose="020B0506030804020204" pitchFamily="34" charset="-78"/>
              </a:rPr>
              <a:t>مهدی ناصری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fa-IR" sz="1200" b="1" dirty="0" smtClean="0">
                <a:solidFill>
                  <a:schemeClr val="bg1"/>
                </a:solidFill>
                <a:latin typeface="IRANSans" panose="020B0506030804020204" pitchFamily="34" charset="-78"/>
                <a:cs typeface="IRANSans" panose="020B0506030804020204" pitchFamily="34" charset="-78"/>
              </a:rPr>
              <a:t>	</a:t>
            </a:r>
            <a:r>
              <a:rPr lang="en-US" sz="1200" b="1" dirty="0" smtClean="0">
                <a:solidFill>
                  <a:schemeClr val="bg1"/>
                </a:solidFill>
                <a:latin typeface="IRANSans" panose="020B0506030804020204" pitchFamily="34" charset="-78"/>
                <a:cs typeface="IRANSans" panose="020B0506030804020204" pitchFamily="34" charset="-78"/>
              </a:rPr>
              <a:t>virgool.io</a:t>
            </a:r>
            <a:r>
              <a:rPr lang="en-US" sz="1200" b="1" dirty="0">
                <a:solidFill>
                  <a:schemeClr val="bg1"/>
                </a:solidFill>
                <a:latin typeface="IRANSans" panose="020B0506030804020204" pitchFamily="34" charset="-78"/>
                <a:cs typeface="IRANSans" panose="020B0506030804020204" pitchFamily="34" charset="-78"/>
              </a:rPr>
              <a:t>/@</a:t>
            </a:r>
            <a:r>
              <a:rPr lang="en-US" sz="1200" b="1" dirty="0" err="1">
                <a:solidFill>
                  <a:schemeClr val="bg1"/>
                </a:solidFill>
                <a:latin typeface="IRANSans" panose="020B0506030804020204" pitchFamily="34" charset="-78"/>
                <a:cs typeface="IRANSans" panose="020B0506030804020204" pitchFamily="34" charset="-78"/>
              </a:rPr>
              <a:t>mahdi</a:t>
            </a:r>
            <a:endParaRPr lang="fa-IR" sz="1200" b="1" dirty="0">
              <a:solidFill>
                <a:schemeClr val="bg1"/>
              </a:solidFill>
              <a:latin typeface="IRANSans" panose="020B0506030804020204" pitchFamily="34" charset="-78"/>
              <a:cs typeface="IRANSans" panose="020B0506030804020204" pitchFamily="34" charset="-78"/>
            </a:endParaRPr>
          </a:p>
        </p:txBody>
      </p:sp>
    </p:spTree>
    <p:extLst>
      <p:ext uri="{BB962C8B-B14F-4D97-AF65-F5344CB8AC3E}">
        <p14:creationId xmlns:p14="http://schemas.microsoft.com/office/powerpoint/2010/main" val="25245276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404</Words>
  <Application>Microsoft Office PowerPoint</Application>
  <PresentationFormat>Widescreen</PresentationFormat>
  <Paragraphs>64</Paragraphs>
  <Slides>23</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B Roya</vt:lpstr>
      <vt:lpstr>B Yekan</vt:lpstr>
      <vt:lpstr>Calibri</vt:lpstr>
      <vt:lpstr>Calibri Light</vt:lpstr>
      <vt:lpstr>IRANSans</vt:lpstr>
      <vt:lpstr>Symbol</vt:lpstr>
      <vt:lpstr>Times New Roman</vt:lpstr>
      <vt:lpstr>Vazir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Behrouz</dc:creator>
  <cp:lastModifiedBy>Behrouz</cp:lastModifiedBy>
  <cp:revision>45</cp:revision>
  <dcterms:created xsi:type="dcterms:W3CDTF">2018-02-05T12:05:38Z</dcterms:created>
  <dcterms:modified xsi:type="dcterms:W3CDTF">2018-05-09T13:06:44Z</dcterms:modified>
</cp:coreProperties>
</file>